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9"/>
  </p:notesMasterIdLst>
  <p:handoutMasterIdLst>
    <p:handoutMasterId r:id="rId30"/>
  </p:handoutMasterIdLst>
  <p:sldIdLst>
    <p:sldId id="261" r:id="rId2"/>
    <p:sldId id="262" r:id="rId3"/>
    <p:sldId id="263" r:id="rId4"/>
    <p:sldId id="264" r:id="rId5"/>
    <p:sldId id="265" r:id="rId6"/>
    <p:sldId id="266" r:id="rId7"/>
    <p:sldId id="267"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268" r:id="rId21"/>
    <p:sldId id="287" r:id="rId22"/>
    <p:sldId id="288" r:id="rId23"/>
    <p:sldId id="289" r:id="rId24"/>
    <p:sldId id="290" r:id="rId25"/>
    <p:sldId id="291" r:id="rId26"/>
    <p:sldId id="293" r:id="rId27"/>
    <p:sldId id="294" r:id="rId28"/>
  </p:sldIdLst>
  <p:sldSz cx="9144000" cy="5143500" type="screen16x9"/>
  <p:notesSz cx="6858000" cy="9144000"/>
  <p:custDataLst>
    <p:tags r:id="rId31"/>
  </p:custDataLst>
  <p:defaultTextStyle>
    <a:defPPr>
      <a:defRPr lang="zh-CN"/>
    </a:defPPr>
    <a:lvl1pPr marL="0" algn="l" defTabSz="724535" rtl="0" eaLnBrk="1" latinLnBrk="0" hangingPunct="1">
      <a:defRPr sz="1400" kern="1200">
        <a:solidFill>
          <a:schemeClr val="tx1"/>
        </a:solidFill>
        <a:latin typeface="+mn-lt"/>
        <a:ea typeface="+mn-ea"/>
        <a:cs typeface="+mn-cs"/>
      </a:defRPr>
    </a:lvl1pPr>
    <a:lvl2pPr marL="361950" algn="l" defTabSz="724535" rtl="0" eaLnBrk="1" latinLnBrk="0" hangingPunct="1">
      <a:defRPr sz="1400" kern="1200">
        <a:solidFill>
          <a:schemeClr val="tx1"/>
        </a:solidFill>
        <a:latin typeface="+mn-lt"/>
        <a:ea typeface="+mn-ea"/>
        <a:cs typeface="+mn-cs"/>
      </a:defRPr>
    </a:lvl2pPr>
    <a:lvl3pPr marL="724535" algn="l" defTabSz="724535" rtl="0" eaLnBrk="1" latinLnBrk="0" hangingPunct="1">
      <a:defRPr sz="1400" kern="1200">
        <a:solidFill>
          <a:schemeClr val="tx1"/>
        </a:solidFill>
        <a:latin typeface="+mn-lt"/>
        <a:ea typeface="+mn-ea"/>
        <a:cs typeface="+mn-cs"/>
      </a:defRPr>
    </a:lvl3pPr>
    <a:lvl4pPr marL="1086485" algn="l" defTabSz="724535" rtl="0" eaLnBrk="1" latinLnBrk="0" hangingPunct="1">
      <a:defRPr sz="1400" kern="1200">
        <a:solidFill>
          <a:schemeClr val="tx1"/>
        </a:solidFill>
        <a:latin typeface="+mn-lt"/>
        <a:ea typeface="+mn-ea"/>
        <a:cs typeface="+mn-cs"/>
      </a:defRPr>
    </a:lvl4pPr>
    <a:lvl5pPr marL="1449070" algn="l" defTabSz="724535" rtl="0" eaLnBrk="1" latinLnBrk="0" hangingPunct="1">
      <a:defRPr sz="1400" kern="1200">
        <a:solidFill>
          <a:schemeClr val="tx1"/>
        </a:solidFill>
        <a:latin typeface="+mn-lt"/>
        <a:ea typeface="+mn-ea"/>
        <a:cs typeface="+mn-cs"/>
      </a:defRPr>
    </a:lvl5pPr>
    <a:lvl6pPr marL="1811020" algn="l" defTabSz="724535" rtl="0" eaLnBrk="1" latinLnBrk="0" hangingPunct="1">
      <a:defRPr sz="1400" kern="1200">
        <a:solidFill>
          <a:schemeClr val="tx1"/>
        </a:solidFill>
        <a:latin typeface="+mn-lt"/>
        <a:ea typeface="+mn-ea"/>
        <a:cs typeface="+mn-cs"/>
      </a:defRPr>
    </a:lvl6pPr>
    <a:lvl7pPr marL="2172970" algn="l" defTabSz="724535" rtl="0" eaLnBrk="1" latinLnBrk="0" hangingPunct="1">
      <a:defRPr sz="1400" kern="1200">
        <a:solidFill>
          <a:schemeClr val="tx1"/>
        </a:solidFill>
        <a:latin typeface="+mn-lt"/>
        <a:ea typeface="+mn-ea"/>
        <a:cs typeface="+mn-cs"/>
      </a:defRPr>
    </a:lvl7pPr>
    <a:lvl8pPr marL="2535555" algn="l" defTabSz="724535" rtl="0" eaLnBrk="1" latinLnBrk="0" hangingPunct="1">
      <a:defRPr sz="1400" kern="1200">
        <a:solidFill>
          <a:schemeClr val="tx1"/>
        </a:solidFill>
        <a:latin typeface="+mn-lt"/>
        <a:ea typeface="+mn-ea"/>
        <a:cs typeface="+mn-cs"/>
      </a:defRPr>
    </a:lvl8pPr>
    <a:lvl9pPr marL="2897505" algn="l" defTabSz="724535"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77">
          <p15:clr>
            <a:srgbClr val="A4A3A4"/>
          </p15:clr>
        </p15:guide>
        <p15:guide id="2" pos="2882">
          <p15:clr>
            <a:srgbClr val="A4A3A4"/>
          </p15:clr>
        </p15:guide>
      </p15:sldGuideLst>
    </p:ext>
    <p:ext uri="{2D200454-40CA-4A62-9FC3-DE9A4176ACB9}">
      <p15:notesGuideLst xmlns:p15="http://schemas.microsoft.com/office/powerpoint/2012/main">
        <p15:guide id="1" orient="horz" pos="2981">
          <p15:clr>
            <a:srgbClr val="A4A3A4"/>
          </p15:clr>
        </p15:guide>
        <p15:guide id="2" pos="216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42" d="100"/>
          <a:sy n="142" d="100"/>
        </p:scale>
        <p:origin x="696" y="120"/>
      </p:cViewPr>
      <p:guideLst>
        <p:guide orient="horz" pos="1677"/>
        <p:guide pos="2882"/>
      </p:guideLst>
    </p:cSldViewPr>
  </p:slideViewPr>
  <p:notesTextViewPr>
    <p:cViewPr>
      <p:scale>
        <a:sx n="1" d="1"/>
        <a:sy n="1" d="1"/>
      </p:scale>
      <p:origin x="0" y="0"/>
    </p:cViewPr>
  </p:notesTextViewPr>
  <p:notesViewPr>
    <p:cSldViewPr snapToGrid="0">
      <p:cViewPr varScale="1">
        <p:scale>
          <a:sx n="81" d="100"/>
          <a:sy n="81" d="100"/>
        </p:scale>
        <p:origin x="-4008" y="-90"/>
      </p:cViewPr>
      <p:guideLst>
        <p:guide orient="horz" pos="2981"/>
        <p:guide pos="216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487006-5904-4AF7-AADA-EF8E6B0C6C07}" type="datetimeFigureOut">
              <a:rPr lang="zh-CN" altLang="en-US" smtClean="0"/>
              <a:t>2021/9/24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F6FC0E-B95D-4D43-AE20-5A72E2E00FFC}"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5FFF5A-CA59-4C02-B5A1-93B13E50A77A}" type="datetimeFigureOut">
              <a:rPr lang="zh-CN" altLang="en-US" smtClean="0"/>
              <a:t>2021/9/24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43E313-CCFD-4E94-8086-CBA4614125B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724535" rtl="0" eaLnBrk="1" latinLnBrk="0" hangingPunct="1">
      <a:defRPr sz="1000" kern="1200">
        <a:solidFill>
          <a:schemeClr val="tx1"/>
        </a:solidFill>
        <a:latin typeface="+mn-lt"/>
        <a:ea typeface="+mn-ea"/>
        <a:cs typeface="+mn-cs"/>
      </a:defRPr>
    </a:lvl1pPr>
    <a:lvl2pPr marL="361950" algn="l" defTabSz="724535" rtl="0" eaLnBrk="1" latinLnBrk="0" hangingPunct="1">
      <a:defRPr sz="1000" kern="1200">
        <a:solidFill>
          <a:schemeClr val="tx1"/>
        </a:solidFill>
        <a:latin typeface="+mn-lt"/>
        <a:ea typeface="+mn-ea"/>
        <a:cs typeface="+mn-cs"/>
      </a:defRPr>
    </a:lvl2pPr>
    <a:lvl3pPr marL="724535" algn="l" defTabSz="724535" rtl="0" eaLnBrk="1" latinLnBrk="0" hangingPunct="1">
      <a:defRPr sz="1000" kern="1200">
        <a:solidFill>
          <a:schemeClr val="tx1"/>
        </a:solidFill>
        <a:latin typeface="+mn-lt"/>
        <a:ea typeface="+mn-ea"/>
        <a:cs typeface="+mn-cs"/>
      </a:defRPr>
    </a:lvl3pPr>
    <a:lvl4pPr marL="1086485" algn="l" defTabSz="724535" rtl="0" eaLnBrk="1" latinLnBrk="0" hangingPunct="1">
      <a:defRPr sz="1000" kern="1200">
        <a:solidFill>
          <a:schemeClr val="tx1"/>
        </a:solidFill>
        <a:latin typeface="+mn-lt"/>
        <a:ea typeface="+mn-ea"/>
        <a:cs typeface="+mn-cs"/>
      </a:defRPr>
    </a:lvl4pPr>
    <a:lvl5pPr marL="1449070" algn="l" defTabSz="724535" rtl="0" eaLnBrk="1" latinLnBrk="0" hangingPunct="1">
      <a:defRPr sz="1000" kern="1200">
        <a:solidFill>
          <a:schemeClr val="tx1"/>
        </a:solidFill>
        <a:latin typeface="+mn-lt"/>
        <a:ea typeface="+mn-ea"/>
        <a:cs typeface="+mn-cs"/>
      </a:defRPr>
    </a:lvl5pPr>
    <a:lvl6pPr marL="1811020" algn="l" defTabSz="724535" rtl="0" eaLnBrk="1" latinLnBrk="0" hangingPunct="1">
      <a:defRPr sz="1000" kern="1200">
        <a:solidFill>
          <a:schemeClr val="tx1"/>
        </a:solidFill>
        <a:latin typeface="+mn-lt"/>
        <a:ea typeface="+mn-ea"/>
        <a:cs typeface="+mn-cs"/>
      </a:defRPr>
    </a:lvl6pPr>
    <a:lvl7pPr marL="2172970" algn="l" defTabSz="724535" rtl="0" eaLnBrk="1" latinLnBrk="0" hangingPunct="1">
      <a:defRPr sz="1000" kern="1200">
        <a:solidFill>
          <a:schemeClr val="tx1"/>
        </a:solidFill>
        <a:latin typeface="+mn-lt"/>
        <a:ea typeface="+mn-ea"/>
        <a:cs typeface="+mn-cs"/>
      </a:defRPr>
    </a:lvl7pPr>
    <a:lvl8pPr marL="2535555" algn="l" defTabSz="724535" rtl="0" eaLnBrk="1" latinLnBrk="0" hangingPunct="1">
      <a:defRPr sz="1000" kern="1200">
        <a:solidFill>
          <a:schemeClr val="tx1"/>
        </a:solidFill>
        <a:latin typeface="+mn-lt"/>
        <a:ea typeface="+mn-ea"/>
        <a:cs typeface="+mn-cs"/>
      </a:defRPr>
    </a:lvl8pPr>
    <a:lvl9pPr marL="2897505" algn="l" defTabSz="72453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ct val="0"/>
              </a:spcBef>
              <a:spcAft>
                <a:spcPct val="0"/>
              </a:spcAft>
              <a:buClrTx/>
              <a:buSzTx/>
              <a:buFontTx/>
              <a:buNone/>
              <a:defRPr/>
            </a:pPr>
            <a:r>
              <a:rPr lang="zh-CN" altLang="en-US" sz="1000" b="1">
                <a:solidFill>
                  <a:srgbClr val="3D0AF6"/>
                </a:solidFill>
                <a:latin typeface="黑体" panose="02010609060101010101" pitchFamily="49" charset="-122"/>
                <a:ea typeface="黑体" panose="02010609060101010101" pitchFamily="49" charset="-122"/>
              </a:rPr>
              <a:t>解析</a:t>
            </a:r>
            <a:r>
              <a:rPr lang="zh-CN" altLang="en-US" sz="1000" b="1" u="none">
                <a:solidFill>
                  <a:srgbClr val="FF0000"/>
                </a:solidFill>
                <a:latin typeface="黑体" panose="02010609060101010101" pitchFamily="49" charset="-122"/>
                <a:ea typeface="黑体" panose="02010609060101010101" pitchFamily="49" charset="-122"/>
              </a:rPr>
              <a:t>：</a:t>
            </a:r>
            <a:r>
              <a:rPr lang="zh-CN" altLang="en-US" sz="1000" b="1">
                <a:solidFill>
                  <a:schemeClr val="accent1">
                    <a:lumMod val="75000"/>
                  </a:schemeClr>
                </a:solidFill>
                <a:latin typeface="黑体" panose="02010609060101010101" pitchFamily="49" charset="-122"/>
                <a:ea typeface="黑体" panose="02010609060101010101" pitchFamily="49" charset="-122"/>
              </a:rPr>
              <a:t> </a:t>
            </a:r>
            <a:r>
              <a:rPr lang="zh-CN" altLang="en-US" sz="1000" b="1">
                <a:latin typeface="仿宋" panose="02010609060101010101" charset="-122"/>
                <a:ea typeface="仿宋" panose="02010609060101010101" charset="-122"/>
              </a:rPr>
              <a:t>金光闪闪、红光满面、波光粼粼都是反射其他光源的光线而发光，不是光源，不合题意</a:t>
            </a:r>
            <a:r>
              <a:rPr lang="zh-CN" altLang="en-US" sz="1000" b="1" u="sng">
                <a:solidFill>
                  <a:srgbClr val="FF0000"/>
                </a:solidFill>
                <a:latin typeface="仿宋" panose="02010609060101010101" charset="-122"/>
                <a:ea typeface="仿宋" panose="02010609060101010101" charset="-122"/>
              </a:rPr>
              <a:t>。</a:t>
            </a:r>
            <a:r>
              <a:rPr lang="zh-CN" altLang="en-US" sz="1000" b="1">
                <a:latin typeface="仿宋" panose="02010609060101010101" charset="-122"/>
                <a:ea typeface="仿宋" panose="02010609060101010101" charset="-122"/>
                <a:cs typeface="楷体" panose="02010609060101010101" charset="-122"/>
                <a:sym typeface="+mn-ea"/>
              </a:rPr>
              <a:t>而火光冲天，是燃料燃烧产生火光，是光源，符合题意。</a:t>
            </a:r>
          </a:p>
          <a:p>
            <a:endParaRPr lang="zh-CN" altLang="en-US"/>
          </a:p>
        </p:txBody>
      </p:sp>
      <p:sp>
        <p:nvSpPr>
          <p:cNvPr id="4" name="灯片编号占位符 3"/>
          <p:cNvSpPr>
            <a:spLocks noGrp="1"/>
          </p:cNvSpPr>
          <p:nvPr>
            <p:ph type="sldNum" sz="quarter" idx="10"/>
          </p:nvPr>
        </p:nvSpPr>
        <p:spPr/>
        <p:txBody>
          <a:bodyPr/>
          <a:lstStyle/>
          <a:p>
            <a:fld id="{3D43E313-CCFD-4E94-8086-CBA4614125B8}" type="slidenum">
              <a:rPr lang="zh-CN" altLang="en-US" smtClean="0"/>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685800" rtl="0" eaLnBrk="1" fontAlgn="auto" latinLnBrk="0" hangingPunct="1">
              <a:lnSpc>
                <a:spcPct val="100000"/>
              </a:lnSpc>
              <a:spcBef>
                <a:spcPct val="0"/>
              </a:spcBef>
              <a:spcAft>
                <a:spcPct val="0"/>
              </a:spcAft>
              <a:buClrTx/>
              <a:buSzTx/>
              <a:buFontTx/>
              <a:buNone/>
              <a:defRPr/>
            </a:pPr>
            <a:r>
              <a:rPr lang="zh-CN" altLang="en-US" sz="1000" b="1">
                <a:solidFill>
                  <a:srgbClr val="3D0AF6"/>
                </a:solidFill>
                <a:latin typeface="黑体" panose="02010609060101010101" pitchFamily="49" charset="-122"/>
                <a:ea typeface="黑体" panose="02010609060101010101" pitchFamily="49" charset="-122"/>
              </a:rPr>
              <a:t>解析：</a:t>
            </a:r>
            <a:r>
              <a:rPr lang="zh-CN" altLang="en-US" sz="1000" b="1">
                <a:solidFill>
                  <a:srgbClr val="0070C0"/>
                </a:solidFill>
                <a:latin typeface="黑体" panose="02010609060101010101" pitchFamily="49" charset="-122"/>
                <a:ea typeface="黑体" panose="02010609060101010101" pitchFamily="49" charset="-122"/>
              </a:rPr>
              <a:t> </a:t>
            </a:r>
            <a:r>
              <a:rPr lang="zh-CN" altLang="en-US" sz="1000" b="1">
                <a:latin typeface="仿宋" panose="02010609060101010101" charset="-122"/>
                <a:ea typeface="仿宋" panose="02010609060101010101" charset="-122"/>
              </a:rPr>
              <a:t>树阴下的地面上出现的圆形光斑，是太阳光通过浓密的树叶中的小孔所成的太阳的像，是实像，是由光的直线传播形成的。</a:t>
            </a:r>
          </a:p>
          <a:p>
            <a:endParaRPr lang="zh-CN" altLang="en-US"/>
          </a:p>
          <a:p>
            <a:endParaRPr lang="zh-CN" altLang="en-US"/>
          </a:p>
        </p:txBody>
      </p:sp>
      <p:sp>
        <p:nvSpPr>
          <p:cNvPr id="4" name="灯片编号占位符 3"/>
          <p:cNvSpPr>
            <a:spLocks noGrp="1"/>
          </p:cNvSpPr>
          <p:nvPr>
            <p:ph type="sldNum" sz="quarter" idx="10"/>
          </p:nvPr>
        </p:nvSpPr>
        <p:spPr/>
        <p:txBody>
          <a:bodyPr/>
          <a:lstStyle/>
          <a:p>
            <a:fld id="{3D43E313-CCFD-4E94-8086-CBA4614125B8}" type="slidenum">
              <a:rPr lang="zh-CN" altLang="en-US" smtClean="0"/>
              <a:t>16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000" b="1">
                <a:solidFill>
                  <a:srgbClr val="3D0AF6"/>
                </a:solidFill>
                <a:latin typeface="黑体" panose="02010609060101010101" pitchFamily="49" charset="-122"/>
                <a:ea typeface="黑体" panose="02010609060101010101" pitchFamily="49" charset="-122"/>
                <a:cs typeface="仿宋" panose="02010609060101010101" charset="-122"/>
              </a:rPr>
              <a:t>解析</a:t>
            </a:r>
            <a:r>
              <a:rPr lang="zh-CN" altLang="en-US" sz="1000" b="1" u="none">
                <a:solidFill>
                  <a:srgbClr val="FF0000"/>
                </a:solidFill>
                <a:latin typeface="黑体" panose="02010609060101010101" pitchFamily="49" charset="-122"/>
                <a:ea typeface="黑体" panose="02010609060101010101" pitchFamily="49" charset="-122"/>
                <a:cs typeface="仿宋" panose="02010609060101010101" charset="-122"/>
              </a:rPr>
              <a:t>：</a:t>
            </a:r>
            <a:r>
              <a:rPr lang="en-US" altLang="zh-CN" sz="1000" b="1">
                <a:solidFill>
                  <a:srgbClr val="0070C0"/>
                </a:solidFill>
                <a:latin typeface="黑体" panose="02010609060101010101" pitchFamily="49" charset="-122"/>
                <a:ea typeface="黑体" panose="02010609060101010101" pitchFamily="49" charset="-122"/>
                <a:cs typeface="仿宋" panose="02010609060101010101" charset="-122"/>
              </a:rPr>
              <a:t>  </a:t>
            </a:r>
            <a:r>
              <a:rPr lang="zh-CN" altLang="en-US" sz="1000" b="1">
                <a:latin typeface="仿宋" panose="02010609060101010101" charset="-122"/>
                <a:ea typeface="仿宋" panose="02010609060101010101" charset="-122"/>
                <a:cs typeface="仿宋" panose="02010609060101010101" charset="-122"/>
              </a:rPr>
              <a:t>光在同种均匀介质中沿直线传播，所以，小菁想通过A、B两张纸片上的小孔看见烛焰，应将烛焰、两个小孔和人眼调到同一直线上</a:t>
            </a:r>
            <a:r>
              <a:rPr lang="zh-CN" altLang="en-US" sz="1000" b="1" u="sng">
                <a:solidFill>
                  <a:srgbClr val="FF0000"/>
                </a:solidFill>
                <a:latin typeface="仿宋" panose="02010609060101010101" charset="-122"/>
                <a:ea typeface="仿宋" panose="02010609060101010101" charset="-122"/>
                <a:cs typeface="仿宋" panose="02010609060101010101" charset="-122"/>
                <a:sym typeface="+mn-ea"/>
              </a:rPr>
              <a:t>。</a:t>
            </a:r>
            <a:endParaRPr lang="zh-CN" altLang="en-US" sz="1000" b="1">
              <a:latin typeface="仿宋" panose="02010609060101010101" charset="-122"/>
              <a:ea typeface="仿宋" panose="02010609060101010101" charset="-122"/>
              <a:cs typeface="仿宋" panose="02010609060101010101" charset="-122"/>
            </a:endParaRPr>
          </a:p>
          <a:p>
            <a:r>
              <a:rPr lang="zh-CN" altLang="en-US" sz="1000" b="1">
                <a:latin typeface="仿宋" panose="02010609060101010101" charset="-122"/>
                <a:ea typeface="仿宋" panose="02010609060101010101" charset="-122"/>
                <a:cs typeface="仿宋" panose="02010609060101010101" charset="-122"/>
              </a:rPr>
              <a:t>蜡烛发出的光线通过A纸片上的小孔在B纸片上形成像，是光的直线传播形成的倒立的实像，若水平向左移动A纸片，像距变大，像的大小变大</a:t>
            </a:r>
            <a:r>
              <a:rPr lang="zh-CN" altLang="en-US" sz="1000" b="1" u="sng">
                <a:solidFill>
                  <a:srgbClr val="FF0000"/>
                </a:solidFill>
                <a:latin typeface="仿宋" panose="02010609060101010101" charset="-122"/>
                <a:ea typeface="仿宋" panose="02010609060101010101" charset="-122"/>
                <a:cs typeface="仿宋" panose="02010609060101010101" charset="-122"/>
                <a:sym typeface="+mn-ea"/>
              </a:rPr>
              <a:t>。</a:t>
            </a:r>
            <a:r>
              <a:rPr lang="zh-CN" altLang="en-US" sz="1000" b="1">
                <a:latin typeface="仿宋" panose="02010609060101010101" charset="-122"/>
                <a:ea typeface="仿宋" panose="02010609060101010101" charset="-122"/>
                <a:cs typeface="仿宋" panose="02010609060101010101" charset="-122"/>
              </a:rPr>
              <a:t>像的形状与小孔的形状无关，故若只将小圆孔改为三角型小孔，则像的形状不变</a:t>
            </a:r>
            <a:r>
              <a:rPr lang="zh-CN" altLang="en-US" sz="1000" b="1" u="sng">
                <a:solidFill>
                  <a:srgbClr val="FF0000"/>
                </a:solidFill>
                <a:latin typeface="仿宋" panose="02010609060101010101" charset="-122"/>
                <a:ea typeface="仿宋" panose="02010609060101010101" charset="-122"/>
                <a:cs typeface="仿宋" panose="02010609060101010101" charset="-122"/>
              </a:rPr>
              <a:t>。</a:t>
            </a:r>
          </a:p>
          <a:p>
            <a:endParaRPr lang="zh-CN" altLang="en-US"/>
          </a:p>
          <a:p>
            <a:endParaRPr lang="zh-CN" altLang="en-US"/>
          </a:p>
        </p:txBody>
      </p:sp>
      <p:sp>
        <p:nvSpPr>
          <p:cNvPr id="4" name="灯片编号占位符 3"/>
          <p:cNvSpPr>
            <a:spLocks noGrp="1"/>
          </p:cNvSpPr>
          <p:nvPr>
            <p:ph type="sldNum" sz="quarter" idx="10"/>
          </p:nvPr>
        </p:nvSpPr>
        <p:spPr/>
        <p:txBody>
          <a:bodyPr/>
          <a:lstStyle/>
          <a:p>
            <a:fld id="{3D43E313-CCFD-4E94-8086-CBA4614125B8}" type="slidenum">
              <a:rPr lang="zh-CN" altLang="en-US" smtClean="0"/>
              <a:t>17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000" b="1">
                <a:solidFill>
                  <a:srgbClr val="3D0AF6"/>
                </a:solidFill>
                <a:latin typeface="黑体" panose="02010609060101010101" pitchFamily="49" charset="-122"/>
                <a:ea typeface="黑体" panose="02010609060101010101" pitchFamily="49" charset="-122"/>
              </a:rPr>
              <a:t>解析</a:t>
            </a:r>
            <a:r>
              <a:rPr lang="zh-CN" altLang="en-US" sz="1000" b="1" u="none">
                <a:solidFill>
                  <a:srgbClr val="FF0000"/>
                </a:solidFill>
                <a:latin typeface="黑体" panose="02010609060101010101" pitchFamily="49" charset="-122"/>
                <a:ea typeface="黑体" panose="02010609060101010101" pitchFamily="49" charset="-122"/>
              </a:rPr>
              <a:t>：</a:t>
            </a:r>
            <a:r>
              <a:rPr lang="zh-CN" altLang="en-US" sz="1000" b="1">
                <a:latin typeface="仿宋" panose="02010609060101010101" charset="-122"/>
                <a:ea typeface="仿宋" panose="02010609060101010101" charset="-122"/>
                <a:cs typeface="楷体" panose="02010609060101010101" charset="-122"/>
                <a:sym typeface="+mn-ea"/>
              </a:rPr>
              <a:t>（1）声音的传播需要介质，真空不能传声，光的传播不需要介质，光可以在真空中传播。故A错、B正确；</a:t>
            </a:r>
          </a:p>
          <a:p>
            <a:r>
              <a:rPr lang="zh-CN" altLang="en-US" sz="1000" b="1">
                <a:latin typeface="仿宋" panose="02010609060101010101" charset="-122"/>
                <a:ea typeface="仿宋" panose="02010609060101010101" charset="-122"/>
                <a:cs typeface="楷体" panose="02010609060101010101" charset="-122"/>
                <a:sym typeface="+mn-ea"/>
              </a:rPr>
              <a:t>（2）声音在不同介质中传播速度不同，光在不同介质中传播速度也不同，声音和光在同种介质中传播速度也不同。光在真空中光速最大，是3.0×10</a:t>
            </a:r>
            <a:r>
              <a:rPr lang="zh-CN" altLang="en-US" sz="1000" b="1" baseline="30000">
                <a:latin typeface="仿宋" panose="02010609060101010101" charset="-122"/>
                <a:ea typeface="仿宋" panose="02010609060101010101" charset="-122"/>
                <a:cs typeface="楷体" panose="02010609060101010101" charset="-122"/>
                <a:sym typeface="+mn-ea"/>
              </a:rPr>
              <a:t>8</a:t>
            </a:r>
            <a:r>
              <a:rPr lang="zh-CN" altLang="en-US" sz="1000" b="1">
                <a:latin typeface="仿宋" panose="02010609060101010101" charset="-122"/>
                <a:ea typeface="仿宋" panose="02010609060101010101" charset="-122"/>
                <a:cs typeface="楷体" panose="02010609060101010101" charset="-122"/>
                <a:sym typeface="+mn-ea"/>
              </a:rPr>
              <a:t>m/s，在空气中比这个速度略小，光在水中的传播速度是这个速度的3</a:t>
            </a:r>
            <a:r>
              <a:rPr lang="en-US" altLang="zh-CN" sz="1000" b="1">
                <a:latin typeface="仿宋" panose="02010609060101010101" charset="-122"/>
                <a:ea typeface="仿宋" panose="02010609060101010101" charset="-122"/>
                <a:cs typeface="楷体" panose="02010609060101010101" charset="-122"/>
                <a:sym typeface="+mn-ea"/>
              </a:rPr>
              <a:t>/</a:t>
            </a:r>
            <a:r>
              <a:rPr lang="zh-CN" altLang="en-US" sz="1000" b="1">
                <a:latin typeface="仿宋" panose="02010609060101010101" charset="-122"/>
                <a:ea typeface="仿宋" panose="02010609060101010101" charset="-122"/>
                <a:cs typeface="楷体" panose="02010609060101010101" charset="-122"/>
                <a:sym typeface="+mn-ea"/>
              </a:rPr>
              <a:t>4，在玻璃中是这个速度的2</a:t>
            </a:r>
            <a:r>
              <a:rPr lang="en-US" altLang="zh-CN" sz="1000" b="1">
                <a:latin typeface="仿宋" panose="02010609060101010101" charset="-122"/>
                <a:ea typeface="仿宋" panose="02010609060101010101" charset="-122"/>
                <a:cs typeface="楷体" panose="02010609060101010101" charset="-122"/>
                <a:sym typeface="+mn-ea"/>
              </a:rPr>
              <a:t>/</a:t>
            </a:r>
            <a:r>
              <a:rPr lang="zh-CN" altLang="en-US" sz="1000" b="1">
                <a:latin typeface="仿宋" panose="02010609060101010101" charset="-122"/>
                <a:ea typeface="仿宋" panose="02010609060101010101" charset="-122"/>
                <a:cs typeface="楷体" panose="02010609060101010101" charset="-122"/>
                <a:sym typeface="+mn-ea"/>
              </a:rPr>
              <a:t>3，故C、D都错误。</a:t>
            </a:r>
          </a:p>
          <a:p>
            <a:endParaRPr lang="zh-CN" altLang="en-US"/>
          </a:p>
          <a:p>
            <a:endParaRPr lang="zh-CN" altLang="en-US"/>
          </a:p>
        </p:txBody>
      </p:sp>
      <p:sp>
        <p:nvSpPr>
          <p:cNvPr id="4" name="灯片编号占位符 3"/>
          <p:cNvSpPr>
            <a:spLocks noGrp="1"/>
          </p:cNvSpPr>
          <p:nvPr>
            <p:ph type="sldNum" sz="quarter" idx="10"/>
          </p:nvPr>
        </p:nvSpPr>
        <p:spPr/>
        <p:txBody>
          <a:bodyPr/>
          <a:lstStyle/>
          <a:p>
            <a:fld id="{3D43E313-CCFD-4E94-8086-CBA4614125B8}" type="slidenum">
              <a:rPr lang="zh-CN" altLang="en-US" smtClean="0"/>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2" y="158354"/>
            <a:ext cx="8229601" cy="857250"/>
          </a:xfrm>
          <a:prstGeom prst="rect">
            <a:avLst/>
          </a:prstGeom>
        </p:spPr>
        <p:txBody>
          <a:bodyPr lIns="72443" tIns="36221" rIns="72443" bIns="36221"/>
          <a:lstStyle/>
          <a:p>
            <a:r>
              <a:rPr lang="zh-CN" altLang="en-US"/>
              <a:t>单击此处编辑母版标题样式</a:t>
            </a:r>
          </a:p>
        </p:txBody>
      </p:sp>
      <p:sp>
        <p:nvSpPr>
          <p:cNvPr id="3" name="内容占位符 2"/>
          <p:cNvSpPr>
            <a:spLocks noGrp="1"/>
          </p:cNvSpPr>
          <p:nvPr>
            <p:ph idx="1"/>
          </p:nvPr>
        </p:nvSpPr>
        <p:spPr>
          <a:xfrm>
            <a:off x="457202" y="1200155"/>
            <a:ext cx="8229601" cy="3394472"/>
          </a:xfrm>
          <a:prstGeom prst="rect">
            <a:avLst/>
          </a:prstGeom>
        </p:spPr>
        <p:txBody>
          <a:bodyPr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垂直排列标题与文本">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3" y="158358"/>
            <a:ext cx="6019800" cy="4436269"/>
          </a:xfrm>
          <a:prstGeom prst="rect">
            <a:avLst/>
          </a:prstGeom>
        </p:spPr>
        <p:txBody>
          <a:bodyPr vert="eaVert"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标题 8"/>
          <p:cNvSpPr>
            <a:spLocks noGrp="1"/>
          </p:cNvSpPr>
          <p:nvPr>
            <p:ph type="title"/>
          </p:nvPr>
        </p:nvSpPr>
        <p:spPr>
          <a:xfrm>
            <a:off x="457202" y="205978"/>
            <a:ext cx="8229601" cy="857250"/>
          </a:xfrm>
          <a:prstGeom prst="rect">
            <a:avLst/>
          </a:prstGeom>
        </p:spPr>
        <p:txBody>
          <a:bodyPr lIns="72443" tIns="36221" rIns="72443" bIns="36221"/>
          <a:lstStyle/>
          <a:p>
            <a:r>
              <a:rPr lang="zh-CN" altLang="en-US"/>
              <a:t>单击此处编辑母版标题样式</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2" y="205978"/>
            <a:ext cx="8229601" cy="857250"/>
          </a:xfrm>
          <a:prstGeom prst="rect">
            <a:avLst/>
          </a:prstGeom>
        </p:spPr>
        <p:txBody>
          <a:bodyPr lIns="72443" tIns="36221" rIns="72443" bIns="36221"/>
          <a:lstStyle/>
          <a:p>
            <a:r>
              <a:rPr lang="zh-CN" altLang="en-US"/>
              <a:t>单击此处编辑母版标题样式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2_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2" y="158358"/>
            <a:ext cx="2057401" cy="4436269"/>
          </a:xfrm>
          <a:prstGeom prst="rect">
            <a:avLst/>
          </a:prstGeom>
        </p:spPr>
        <p:txBody>
          <a:bodyPr vert="eaVert" lIns="72443" tIns="36221" rIns="72443" bIns="36221"/>
          <a:lstStyle/>
          <a:p>
            <a:r>
              <a:rPr lang="zh-CN" altLang="en-US"/>
              <a:t>单击此处编辑母版标题样式</a:t>
            </a:r>
          </a:p>
        </p:txBody>
      </p:sp>
      <p:sp>
        <p:nvSpPr>
          <p:cNvPr id="3" name="竖排文字占位符 2"/>
          <p:cNvSpPr>
            <a:spLocks noGrp="1"/>
          </p:cNvSpPr>
          <p:nvPr>
            <p:ph type="body" orient="vert" idx="1"/>
          </p:nvPr>
        </p:nvSpPr>
        <p:spPr>
          <a:xfrm>
            <a:off x="457203" y="158358"/>
            <a:ext cx="6019800" cy="4436269"/>
          </a:xfrm>
          <a:prstGeom prst="rect">
            <a:avLst/>
          </a:prstGeom>
        </p:spPr>
        <p:txBody>
          <a:bodyPr vert="eaVert"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2" y="205978"/>
            <a:ext cx="8229601" cy="857250"/>
          </a:xfrm>
          <a:prstGeom prst="rect">
            <a:avLst/>
          </a:prstGeom>
        </p:spPr>
        <p:txBody>
          <a:bodyPr lIns="72443" tIns="36221" rIns="72443" bIns="36221"/>
          <a:lstStyle/>
          <a:p>
            <a:r>
              <a:rPr lang="zh-CN" altLang="en-US"/>
              <a:t>单击此处编辑母版标题样式</a:t>
            </a: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2" y="841776"/>
            <a:ext cx="6858000" cy="1790700"/>
          </a:xfrm>
          <a:prstGeom prst="rect">
            <a:avLst/>
          </a:prstGeom>
        </p:spPr>
        <p:txBody>
          <a:bodyPr lIns="72443" tIns="36221" rIns="72443" bIns="36221" anchor="b"/>
          <a:lstStyle>
            <a:lvl1pPr algn="ctr">
              <a:defRPr sz="4700"/>
            </a:lvl1pPr>
          </a:lstStyle>
          <a:p>
            <a:r>
              <a:rPr lang="zh-CN" altLang="en-US"/>
              <a:t>单击此处编辑母版标题样式</a:t>
            </a:r>
          </a:p>
        </p:txBody>
      </p:sp>
      <p:sp>
        <p:nvSpPr>
          <p:cNvPr id="3" name="副标题 2"/>
          <p:cNvSpPr>
            <a:spLocks noGrp="1"/>
          </p:cNvSpPr>
          <p:nvPr>
            <p:ph type="subTitle" idx="1"/>
          </p:nvPr>
        </p:nvSpPr>
        <p:spPr>
          <a:xfrm>
            <a:off x="1143002" y="2701529"/>
            <a:ext cx="6858000" cy="1241822"/>
          </a:xfrm>
          <a:prstGeom prst="rect">
            <a:avLst/>
          </a:prstGeom>
        </p:spPr>
        <p:txBody>
          <a:bodyPr lIns="72443" tIns="36221" rIns="72443" bIns="36221"/>
          <a:lstStyle>
            <a:lvl1pPr marL="0" indent="0" algn="ctr">
              <a:buNone/>
              <a:defRPr sz="1800"/>
            </a:lvl1pPr>
            <a:lvl2pPr marL="361950" indent="0" algn="ctr">
              <a:buNone/>
              <a:defRPr sz="1600"/>
            </a:lvl2pPr>
            <a:lvl3pPr marL="724535" indent="0" algn="ctr">
              <a:buNone/>
              <a:defRPr sz="1400"/>
            </a:lvl3pPr>
            <a:lvl4pPr marL="1086485" indent="0" algn="ctr">
              <a:buNone/>
              <a:defRPr sz="1300"/>
            </a:lvl4pPr>
            <a:lvl5pPr marL="1449070" indent="0" algn="ctr">
              <a:buNone/>
              <a:defRPr sz="1300"/>
            </a:lvl5pPr>
            <a:lvl6pPr marL="1811020" indent="0" algn="ctr">
              <a:buNone/>
              <a:defRPr sz="1300"/>
            </a:lvl6pPr>
            <a:lvl7pPr marL="2172970" indent="0" algn="ctr">
              <a:buNone/>
              <a:defRPr sz="1300"/>
            </a:lvl7pPr>
            <a:lvl8pPr marL="2535555" indent="0" algn="ctr">
              <a:buNone/>
              <a:defRPr sz="1300"/>
            </a:lvl8pPr>
            <a:lvl9pPr marL="2897505" indent="0" algn="ctr">
              <a:buNone/>
              <a:defRPr sz="1300"/>
            </a:lvl9pPr>
          </a:lstStyle>
          <a:p>
            <a:r>
              <a:rPr lang="zh-CN" altLang="en-US"/>
              <a:t>单击此处编辑母版副标题样式</a:t>
            </a:r>
          </a:p>
        </p:txBody>
      </p:sp>
      <p:sp>
        <p:nvSpPr>
          <p:cNvPr id="4" name="日期占位符 3"/>
          <p:cNvSpPr>
            <a:spLocks noGrp="1"/>
          </p:cNvSpPr>
          <p:nvPr>
            <p:ph type="dt" sz="half" idx="10"/>
          </p:nvPr>
        </p:nvSpPr>
        <p:spPr>
          <a:xfrm>
            <a:off x="628652" y="4767265"/>
            <a:ext cx="2057401" cy="273844"/>
          </a:xfrm>
          <a:prstGeom prst="rect">
            <a:avLst/>
          </a:prstGeom>
        </p:spPr>
        <p:txBody>
          <a:bodyPr lIns="72443" tIns="36221" rIns="72443" bIns="36221"/>
          <a:lstStyle/>
          <a:p>
            <a:endParaRPr lang="zh-CN" altLang="en-US"/>
          </a:p>
        </p:txBody>
      </p:sp>
      <p:sp>
        <p:nvSpPr>
          <p:cNvPr id="5" name="页脚占位符 4"/>
          <p:cNvSpPr>
            <a:spLocks noGrp="1"/>
          </p:cNvSpPr>
          <p:nvPr>
            <p:ph type="ftr" sz="quarter" idx="11"/>
          </p:nvPr>
        </p:nvSpPr>
        <p:spPr>
          <a:xfrm>
            <a:off x="3028952" y="4767265"/>
            <a:ext cx="3086100" cy="273844"/>
          </a:xfrm>
          <a:prstGeom prst="rect">
            <a:avLst/>
          </a:prstGeom>
        </p:spPr>
        <p:txBody>
          <a:bodyPr lIns="72443" tIns="36221" rIns="72443" bIns="36221"/>
          <a:lstStyle/>
          <a:p>
            <a:endParaRPr lang="zh-CN" altLang="en-US"/>
          </a:p>
        </p:txBody>
      </p:sp>
      <p:sp>
        <p:nvSpPr>
          <p:cNvPr id="6" name="灯片编号占位符 5"/>
          <p:cNvSpPr>
            <a:spLocks noGrp="1"/>
          </p:cNvSpPr>
          <p:nvPr>
            <p:ph type="sldNum" sz="quarter" idx="12"/>
          </p:nvPr>
        </p:nvSpPr>
        <p:spPr>
          <a:xfrm>
            <a:off x="4120447" y="4869656"/>
            <a:ext cx="727682" cy="273844"/>
          </a:xfrm>
          <a:prstGeom prst="rect">
            <a:avLst/>
          </a:prstGeom>
        </p:spPr>
        <p:txBody>
          <a:bodyPr lIns="69778" tIns="34889" rIns="69778" bIns="34889"/>
          <a:lstStyle/>
          <a:p>
            <a:r>
              <a:rPr lang="zh-CN" altLang="en-US"/>
              <a:t>第</a:t>
            </a:r>
            <a:fld id="{565CE74E-AB26-4998-AD42-012C4C1AD076}" type="slidenum">
              <a:rPr lang="zh-CN" altLang="en-US" smtClean="0"/>
              <a:t>‹#›</a:t>
            </a:fld>
            <a:r>
              <a:rPr lang="zh-CN" altLang="en-US"/>
              <a:t>页</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2" y="158354"/>
            <a:ext cx="8229601" cy="857250"/>
          </a:xfrm>
          <a:prstGeom prst="rect">
            <a:avLst/>
          </a:prstGeom>
        </p:spPr>
        <p:txBody>
          <a:bodyPr lIns="72443" tIns="36221" rIns="72443" bIns="36221"/>
          <a:lstStyle/>
          <a:p>
            <a:r>
              <a:rPr lang="zh-CN" altLang="en-US"/>
              <a:t>单击此处编辑母版标题样式</a:t>
            </a:r>
          </a:p>
        </p:txBody>
      </p:sp>
      <p:sp>
        <p:nvSpPr>
          <p:cNvPr id="3" name="内容占位符 2"/>
          <p:cNvSpPr>
            <a:spLocks noGrp="1"/>
          </p:cNvSpPr>
          <p:nvPr>
            <p:ph idx="1"/>
          </p:nvPr>
        </p:nvSpPr>
        <p:spPr>
          <a:xfrm>
            <a:off x="457202" y="1200155"/>
            <a:ext cx="8229601" cy="3394472"/>
          </a:xfrm>
          <a:prstGeom prst="rect">
            <a:avLst/>
          </a:prstGeom>
        </p:spPr>
        <p:txBody>
          <a:bodyPr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2" y="158354"/>
            <a:ext cx="8229601" cy="857250"/>
          </a:xfrm>
          <a:prstGeom prst="rect">
            <a:avLst/>
          </a:prstGeom>
        </p:spPr>
        <p:txBody>
          <a:bodyPr lIns="72443" tIns="36221" rIns="72443" bIns="36221"/>
          <a:lstStyle/>
          <a:p>
            <a:r>
              <a:rPr lang="zh-CN" altLang="en-US"/>
              <a:t>单击此处编辑母版标题样式</a:t>
            </a:r>
          </a:p>
        </p:txBody>
      </p:sp>
      <p:sp>
        <p:nvSpPr>
          <p:cNvPr id="3" name="内容占位符 2"/>
          <p:cNvSpPr>
            <a:spLocks noGrp="1"/>
          </p:cNvSpPr>
          <p:nvPr>
            <p:ph idx="1"/>
          </p:nvPr>
        </p:nvSpPr>
        <p:spPr>
          <a:xfrm>
            <a:off x="457202" y="1200155"/>
            <a:ext cx="8229601" cy="3394472"/>
          </a:xfrm>
          <a:prstGeom prst="rect">
            <a:avLst/>
          </a:prstGeom>
        </p:spPr>
        <p:txBody>
          <a:bodyPr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7"/>
            <a:ext cx="7772400" cy="1021556"/>
          </a:xfrm>
          <a:prstGeom prst="rect">
            <a:avLst/>
          </a:prstGeom>
        </p:spPr>
        <p:txBody>
          <a:bodyPr lIns="72443" tIns="36221" rIns="72443" bIns="36221" anchor="t"/>
          <a:lstStyle>
            <a:lvl1pPr algn="l">
              <a:defRPr sz="3200" b="1" cap="all"/>
            </a:lvl1pPr>
          </a:lstStyle>
          <a:p>
            <a:r>
              <a:rPr lang="zh-CN" altLang="en-US"/>
              <a:t>单击此处编辑母版标题样式</a:t>
            </a:r>
          </a:p>
        </p:txBody>
      </p:sp>
      <p:sp>
        <p:nvSpPr>
          <p:cNvPr id="3" name="文本占位符 2"/>
          <p:cNvSpPr>
            <a:spLocks noGrp="1"/>
          </p:cNvSpPr>
          <p:nvPr>
            <p:ph type="body" idx="1"/>
          </p:nvPr>
        </p:nvSpPr>
        <p:spPr>
          <a:xfrm>
            <a:off x="722314" y="2180036"/>
            <a:ext cx="7772400" cy="1125141"/>
          </a:xfrm>
          <a:prstGeom prst="rect">
            <a:avLst/>
          </a:prstGeom>
        </p:spPr>
        <p:txBody>
          <a:bodyPr lIns="72443" tIns="36221" rIns="72443" bIns="36221" anchor="b"/>
          <a:lstStyle>
            <a:lvl1pPr marL="0" indent="0">
              <a:buNone/>
              <a:defRPr sz="1600"/>
            </a:lvl1pPr>
            <a:lvl2pPr marL="361950" indent="0">
              <a:buNone/>
              <a:defRPr sz="1400"/>
            </a:lvl2pPr>
            <a:lvl3pPr marL="724535" indent="0">
              <a:buNone/>
              <a:defRPr sz="1300"/>
            </a:lvl3pPr>
            <a:lvl4pPr marL="1086485" indent="0">
              <a:buNone/>
              <a:defRPr sz="1100"/>
            </a:lvl4pPr>
            <a:lvl5pPr marL="1449070" indent="0">
              <a:buNone/>
              <a:defRPr sz="1100"/>
            </a:lvl5pPr>
            <a:lvl6pPr marL="1811020" indent="0">
              <a:buNone/>
              <a:defRPr sz="1100"/>
            </a:lvl6pPr>
            <a:lvl7pPr marL="2172970" indent="0">
              <a:buNone/>
              <a:defRPr sz="1100"/>
            </a:lvl7pPr>
            <a:lvl8pPr marL="2535555" indent="0">
              <a:buNone/>
              <a:defRPr sz="1100"/>
            </a:lvl8pPr>
            <a:lvl9pPr marL="2897505" indent="0">
              <a:buNone/>
              <a:defRPr sz="1100"/>
            </a:lvl9pPr>
          </a:lstStyle>
          <a:p>
            <a:pPr lvl="0"/>
            <a:r>
              <a:rPr lang="zh-CN" altLang="en-US"/>
              <a:t>单击此处编辑母版文本样式</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7"/>
            <a:ext cx="7772400" cy="1021556"/>
          </a:xfrm>
          <a:prstGeom prst="rect">
            <a:avLst/>
          </a:prstGeom>
        </p:spPr>
        <p:txBody>
          <a:bodyPr lIns="72443" tIns="36221" rIns="72443" bIns="36221" anchor="t"/>
          <a:lstStyle>
            <a:lvl1pPr algn="l">
              <a:defRPr sz="3200" b="1" cap="all"/>
            </a:lvl1pPr>
          </a:lstStyle>
          <a:p>
            <a:r>
              <a:rPr lang="zh-CN" altLang="en-US"/>
              <a:t>单击此处编辑母版标题样式</a:t>
            </a:r>
          </a:p>
        </p:txBody>
      </p:sp>
      <p:sp>
        <p:nvSpPr>
          <p:cNvPr id="3" name="文本占位符 2"/>
          <p:cNvSpPr>
            <a:spLocks noGrp="1"/>
          </p:cNvSpPr>
          <p:nvPr>
            <p:ph type="body" idx="1"/>
          </p:nvPr>
        </p:nvSpPr>
        <p:spPr>
          <a:xfrm>
            <a:off x="722314" y="2180036"/>
            <a:ext cx="7772400" cy="1125141"/>
          </a:xfrm>
          <a:prstGeom prst="rect">
            <a:avLst/>
          </a:prstGeom>
        </p:spPr>
        <p:txBody>
          <a:bodyPr lIns="72443" tIns="36221" rIns="72443" bIns="36221" anchor="b"/>
          <a:lstStyle>
            <a:lvl1pPr marL="0" indent="0">
              <a:buNone/>
              <a:defRPr sz="1600"/>
            </a:lvl1pPr>
            <a:lvl2pPr marL="361950" indent="0">
              <a:buNone/>
              <a:defRPr sz="1400"/>
            </a:lvl2pPr>
            <a:lvl3pPr marL="724535" indent="0">
              <a:buNone/>
              <a:defRPr sz="1300"/>
            </a:lvl3pPr>
            <a:lvl4pPr marL="1086485" indent="0">
              <a:buNone/>
              <a:defRPr sz="1100"/>
            </a:lvl4pPr>
            <a:lvl5pPr marL="1449070" indent="0">
              <a:buNone/>
              <a:defRPr sz="1100"/>
            </a:lvl5pPr>
            <a:lvl6pPr marL="1811020" indent="0">
              <a:buNone/>
              <a:defRPr sz="1100"/>
            </a:lvl6pPr>
            <a:lvl7pPr marL="2172970" indent="0">
              <a:buNone/>
              <a:defRPr sz="1100"/>
            </a:lvl7pPr>
            <a:lvl8pPr marL="2535555" indent="0">
              <a:buNone/>
              <a:defRPr sz="1100"/>
            </a:lvl8pPr>
            <a:lvl9pPr marL="2897505" indent="0">
              <a:buNone/>
              <a:defRPr sz="1100"/>
            </a:lvl9pPr>
          </a:lstStyle>
          <a:p>
            <a:pPr lvl="0"/>
            <a:r>
              <a:rPr lang="zh-CN" altLang="en-US"/>
              <a:t>单击此处编辑母版文本样式</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790"/>
            <a:ext cx="3008313" cy="871537"/>
          </a:xfrm>
          <a:prstGeom prst="rect">
            <a:avLst/>
          </a:prstGeom>
        </p:spPr>
        <p:txBody>
          <a:bodyPr lIns="72443" tIns="36221" rIns="72443" bIns="36221" anchor="b"/>
          <a:lstStyle>
            <a:lvl1pPr algn="l">
              <a:defRPr sz="1600" b="1"/>
            </a:lvl1pPr>
          </a:lstStyle>
          <a:p>
            <a:r>
              <a:rPr lang="zh-CN" altLang="en-US"/>
              <a:t>单击此处编辑母版标题样式</a:t>
            </a:r>
          </a:p>
        </p:txBody>
      </p:sp>
      <p:sp>
        <p:nvSpPr>
          <p:cNvPr id="3" name="内容占位符 2"/>
          <p:cNvSpPr>
            <a:spLocks noGrp="1"/>
          </p:cNvSpPr>
          <p:nvPr>
            <p:ph idx="1"/>
          </p:nvPr>
        </p:nvSpPr>
        <p:spPr>
          <a:xfrm>
            <a:off x="3575052" y="204793"/>
            <a:ext cx="5111750" cy="4389834"/>
          </a:xfrm>
          <a:prstGeom prst="rect">
            <a:avLst/>
          </a:prstGeom>
        </p:spPr>
        <p:txBody>
          <a:bodyPr lIns="72443" tIns="36221" rIns="72443" bIns="36221"/>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4" y="1076328"/>
            <a:ext cx="3008313" cy="3518298"/>
          </a:xfrm>
          <a:prstGeom prst="rect">
            <a:avLst/>
          </a:prstGeom>
        </p:spPr>
        <p:txBody>
          <a:bodyPr lIns="72443" tIns="36221" rIns="72443" bIns="36221"/>
          <a:lstStyle>
            <a:lvl1pPr marL="0" indent="0">
              <a:buNone/>
              <a:defRPr sz="1100"/>
            </a:lvl1pPr>
            <a:lvl2pPr marL="361950" indent="0">
              <a:buNone/>
              <a:defRPr sz="1000"/>
            </a:lvl2pPr>
            <a:lvl3pPr marL="724535" indent="0">
              <a:buNone/>
              <a:defRPr sz="800"/>
            </a:lvl3pPr>
            <a:lvl4pPr marL="1086485" indent="0">
              <a:buNone/>
              <a:defRPr sz="700"/>
            </a:lvl4pPr>
            <a:lvl5pPr marL="1449070" indent="0">
              <a:buNone/>
              <a:defRPr sz="700"/>
            </a:lvl5pPr>
            <a:lvl6pPr marL="1811020" indent="0">
              <a:buNone/>
              <a:defRPr sz="700"/>
            </a:lvl6pPr>
            <a:lvl7pPr marL="2172970" indent="0">
              <a:buNone/>
              <a:defRPr sz="700"/>
            </a:lvl7pPr>
            <a:lvl8pPr marL="2535555" indent="0">
              <a:buNone/>
              <a:defRPr sz="700"/>
            </a:lvl8pPr>
            <a:lvl9pPr marL="2897505" indent="0">
              <a:buNone/>
              <a:defRPr sz="700"/>
            </a:lvl9pPr>
          </a:lstStyle>
          <a:p>
            <a:pPr lvl="0"/>
            <a:r>
              <a:rPr lang="zh-CN" altLang="en-US"/>
              <a:t>单击此处编辑母版文本样式</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90" y="3600452"/>
            <a:ext cx="5486400" cy="425053"/>
          </a:xfrm>
          <a:prstGeom prst="rect">
            <a:avLst/>
          </a:prstGeom>
        </p:spPr>
        <p:txBody>
          <a:bodyPr lIns="72443" tIns="36221" rIns="72443" bIns="36221" anchor="b"/>
          <a:lstStyle>
            <a:lvl1pPr algn="l">
              <a:defRPr sz="1600" b="1"/>
            </a:lvl1pPr>
          </a:lstStyle>
          <a:p>
            <a:r>
              <a:rPr lang="zh-CN" altLang="en-US"/>
              <a:t>单击此处编辑母版标题样式</a:t>
            </a:r>
          </a:p>
        </p:txBody>
      </p:sp>
      <p:sp>
        <p:nvSpPr>
          <p:cNvPr id="3" name="图片占位符 2"/>
          <p:cNvSpPr>
            <a:spLocks noGrp="1"/>
          </p:cNvSpPr>
          <p:nvPr>
            <p:ph type="pic" idx="1"/>
          </p:nvPr>
        </p:nvSpPr>
        <p:spPr>
          <a:xfrm>
            <a:off x="1792290" y="459583"/>
            <a:ext cx="5486400" cy="3086100"/>
          </a:xfrm>
          <a:prstGeom prst="rect">
            <a:avLst/>
          </a:prstGeom>
        </p:spPr>
        <p:txBody>
          <a:bodyPr lIns="72443" tIns="36221" rIns="72443" bIns="36221"/>
          <a:lstStyle>
            <a:lvl1pPr marL="0" indent="0">
              <a:buNone/>
              <a:defRPr sz="2500"/>
            </a:lvl1pPr>
            <a:lvl2pPr marL="361950" indent="0">
              <a:buNone/>
              <a:defRPr sz="2200"/>
            </a:lvl2pPr>
            <a:lvl3pPr marL="724535" indent="0">
              <a:buNone/>
              <a:defRPr sz="1800"/>
            </a:lvl3pPr>
            <a:lvl4pPr marL="1086485" indent="0">
              <a:buNone/>
              <a:defRPr sz="1600"/>
            </a:lvl4pPr>
            <a:lvl5pPr marL="1449070" indent="0">
              <a:buNone/>
              <a:defRPr sz="1600"/>
            </a:lvl5pPr>
            <a:lvl6pPr marL="1811020" indent="0">
              <a:buNone/>
              <a:defRPr sz="1600"/>
            </a:lvl6pPr>
            <a:lvl7pPr marL="2172970" indent="0">
              <a:buNone/>
              <a:defRPr sz="1600"/>
            </a:lvl7pPr>
            <a:lvl8pPr marL="2535555" indent="0">
              <a:buNone/>
              <a:defRPr sz="1600"/>
            </a:lvl8pPr>
            <a:lvl9pPr marL="2897505" indent="0">
              <a:buNone/>
              <a:defRPr sz="1600"/>
            </a:lvl9pPr>
          </a:lstStyle>
          <a:p>
            <a:r>
              <a:rPr lang="zh-CN" altLang="en-US"/>
              <a:t>单击图标添加图片</a:t>
            </a:r>
          </a:p>
        </p:txBody>
      </p:sp>
      <p:sp>
        <p:nvSpPr>
          <p:cNvPr id="4" name="文本占位符 3"/>
          <p:cNvSpPr>
            <a:spLocks noGrp="1"/>
          </p:cNvSpPr>
          <p:nvPr>
            <p:ph type="body" sz="half" idx="2"/>
          </p:nvPr>
        </p:nvSpPr>
        <p:spPr>
          <a:xfrm>
            <a:off x="1792290" y="4025507"/>
            <a:ext cx="5486400" cy="603647"/>
          </a:xfrm>
          <a:prstGeom prst="rect">
            <a:avLst/>
          </a:prstGeom>
        </p:spPr>
        <p:txBody>
          <a:bodyPr lIns="72443" tIns="36221" rIns="72443" bIns="36221"/>
          <a:lstStyle>
            <a:lvl1pPr marL="0" indent="0">
              <a:buNone/>
              <a:defRPr sz="1100"/>
            </a:lvl1pPr>
            <a:lvl2pPr marL="361950" indent="0">
              <a:buNone/>
              <a:defRPr sz="1000"/>
            </a:lvl2pPr>
            <a:lvl3pPr marL="724535" indent="0">
              <a:buNone/>
              <a:defRPr sz="800"/>
            </a:lvl3pPr>
            <a:lvl4pPr marL="1086485" indent="0">
              <a:buNone/>
              <a:defRPr sz="700"/>
            </a:lvl4pPr>
            <a:lvl5pPr marL="1449070" indent="0">
              <a:buNone/>
              <a:defRPr sz="700"/>
            </a:lvl5pPr>
            <a:lvl6pPr marL="1811020" indent="0">
              <a:buNone/>
              <a:defRPr sz="700"/>
            </a:lvl6pPr>
            <a:lvl7pPr marL="2172970" indent="0">
              <a:buNone/>
              <a:defRPr sz="700"/>
            </a:lvl7pPr>
            <a:lvl8pPr marL="2535555" indent="0">
              <a:buNone/>
              <a:defRPr sz="700"/>
            </a:lvl8pPr>
            <a:lvl9pPr marL="2897505" indent="0">
              <a:buNone/>
              <a:defRPr sz="700"/>
            </a:lvl9pPr>
          </a:lstStyle>
          <a:p>
            <a:pPr lvl="0"/>
            <a:r>
              <a:rPr lang="zh-CN" altLang="en-US"/>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2" y="158354"/>
            <a:ext cx="8229601" cy="857250"/>
          </a:xfrm>
          <a:prstGeom prst="rect">
            <a:avLst/>
          </a:prstGeom>
        </p:spPr>
        <p:txBody>
          <a:bodyPr lIns="72443" tIns="36221" rIns="72443" bIns="36221"/>
          <a:lstStyle/>
          <a:p>
            <a:r>
              <a:rPr lang="zh-CN" altLang="en-US"/>
              <a:t>单击此处编辑母版标题样式</a:t>
            </a:r>
          </a:p>
        </p:txBody>
      </p:sp>
      <p:sp>
        <p:nvSpPr>
          <p:cNvPr id="3" name="竖排文字占位符 2"/>
          <p:cNvSpPr>
            <a:spLocks noGrp="1"/>
          </p:cNvSpPr>
          <p:nvPr>
            <p:ph type="body" orient="vert" idx="1"/>
          </p:nvPr>
        </p:nvSpPr>
        <p:spPr>
          <a:xfrm>
            <a:off x="457202" y="1200155"/>
            <a:ext cx="8229601" cy="3394472"/>
          </a:xfrm>
          <a:prstGeom prst="rect">
            <a:avLst/>
          </a:prstGeom>
        </p:spPr>
        <p:txBody>
          <a:bodyPr vert="eaVert" lIns="72443" tIns="36221" rIns="72443" bIns="3622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5" name="任意多边形 4"/>
          <p:cNvSpPr/>
          <p:nvPr userDrawn="1"/>
        </p:nvSpPr>
        <p:spPr>
          <a:xfrm>
            <a:off x="-1" y="16687"/>
            <a:ext cx="8696326" cy="459563"/>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solidFill>
            <a:srgbClr val="339966">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10" name="直接连接符 1051"/>
          <p:cNvSpPr>
            <a:spLocks noChangeShapeType="1"/>
          </p:cNvSpPr>
          <p:nvPr/>
        </p:nvSpPr>
        <p:spPr bwMode="auto">
          <a:xfrm flipV="1">
            <a:off x="-1" y="483315"/>
            <a:ext cx="9144001" cy="16668"/>
          </a:xfrm>
          <a:prstGeom prst="line">
            <a:avLst/>
          </a:prstGeom>
          <a:noFill/>
          <a:ln w="19050">
            <a:solidFill>
              <a:srgbClr val="996633"/>
            </a:solidFill>
            <a:round/>
          </a:ln>
        </p:spPr>
        <p:txBody>
          <a:bodyPr lIns="72443" tIns="36221" rIns="72443" bIns="36221"/>
          <a:lstStyle/>
          <a:p>
            <a:endParaRPr lang="zh-CN" altLang="en-US"/>
          </a:p>
        </p:txBody>
      </p:sp>
      <p:sp>
        <p:nvSpPr>
          <p:cNvPr id="4" name="矩形 2"/>
          <p:cNvSpPr>
            <a:spLocks noChangeArrowheads="1"/>
          </p:cNvSpPr>
          <p:nvPr userDrawn="1"/>
        </p:nvSpPr>
        <p:spPr bwMode="auto">
          <a:xfrm>
            <a:off x="7096125" y="104775"/>
            <a:ext cx="1533525" cy="416708"/>
          </a:xfrm>
          <a:prstGeom prst="rect">
            <a:avLst/>
          </a:prstGeom>
          <a:noFill/>
          <a:ln w="9525">
            <a:noFill/>
            <a:miter lim="800000"/>
          </a:ln>
        </p:spPr>
        <p:txBody>
          <a:bodyPr wrap="square" lIns="69778" tIns="34889" rIns="69778" bIns="34889">
            <a:spAutoFit/>
          </a:bodyPr>
          <a:lstStyle/>
          <a:p>
            <a:pPr>
              <a:lnSpc>
                <a:spcPct val="150000"/>
              </a:lnSpc>
            </a:pPr>
            <a:r>
              <a:rPr lang="zh-CN" altLang="en-US" sz="1500" b="1">
                <a:solidFill>
                  <a:schemeClr val="tx2"/>
                </a:solidFill>
                <a:latin typeface="方正行楷_GBK" panose="02000000000000000000" pitchFamily="65" charset="-122"/>
                <a:ea typeface="方正行楷_GBK" panose="02000000000000000000" pitchFamily="65" charset="-122"/>
                <a:cs typeface="Times New Roman" panose="02020603050405020304" pitchFamily="18" charset="0"/>
              </a:rPr>
              <a:t>第一章 机械运动</a:t>
            </a:r>
          </a:p>
        </p:txBody>
      </p:sp>
      <p:pic>
        <p:nvPicPr>
          <p:cNvPr id="2" name="图片 1" descr="学科网PPT-标记"/>
          <p:cNvPicPr>
            <a:picLocks noChangeAspect="1"/>
          </p:cNvPicPr>
          <p:nvPr userDrawn="1"/>
        </p:nvPicPr>
        <p:blipFill>
          <a:blip r:embed="rId17"/>
          <a:stretch>
            <a:fillRect/>
          </a:stretch>
        </p:blipFill>
        <p:spPr>
          <a:xfrm>
            <a:off x="-1905" y="0"/>
            <a:ext cx="913892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hf hdr="0" ftr="0" dt="0"/>
  <p:txStyles>
    <p:titleStyle>
      <a:lvl1pPr algn="ctr" rtl="0" eaLnBrk="1" fontAlgn="base" hangingPunct="1">
        <a:spcBef>
          <a:spcPct val="0"/>
        </a:spcBef>
        <a:spcAft>
          <a:spcPct val="0"/>
        </a:spcAft>
        <a:defRPr sz="3400" b="1">
          <a:solidFill>
            <a:schemeClr val="tx2"/>
          </a:solidFill>
          <a:latin typeface="+mj-lt"/>
          <a:ea typeface="+mj-ea"/>
          <a:cs typeface="+mj-cs"/>
        </a:defRPr>
      </a:lvl1pPr>
      <a:lvl2pPr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2pPr>
      <a:lvl3pPr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3pPr>
      <a:lvl4pPr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4pPr>
      <a:lvl5pPr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5pPr>
      <a:lvl6pPr marL="361950"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6pPr>
      <a:lvl7pPr marL="724535"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7pPr>
      <a:lvl8pPr marL="1086485"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8pPr>
      <a:lvl9pPr marL="1449070" algn="ctr" rtl="0" eaLnBrk="1" fontAlgn="base" hangingPunct="1">
        <a:spcBef>
          <a:spcPct val="0"/>
        </a:spcBef>
        <a:spcAft>
          <a:spcPct val="0"/>
        </a:spcAft>
        <a:defRPr sz="3400" b="1">
          <a:solidFill>
            <a:schemeClr val="tx2"/>
          </a:solidFill>
          <a:latin typeface="Arial" panose="020B0604020202020204" pitchFamily="34" charset="0"/>
          <a:ea typeface="隶书" panose="02010509060101010101" pitchFamily="1" charset="-122"/>
        </a:defRPr>
      </a:lvl9pPr>
    </p:titleStyle>
    <p:bodyStyle>
      <a:lvl1pPr marL="271780" indent="-271780" algn="l" rtl="0" eaLnBrk="1" fontAlgn="base" hangingPunct="1">
        <a:spcBef>
          <a:spcPct val="20000"/>
        </a:spcBef>
        <a:spcAft>
          <a:spcPct val="0"/>
        </a:spcAft>
        <a:buBlip>
          <a:blip r:embed="rId18"/>
        </a:buBlip>
        <a:defRPr sz="2500">
          <a:solidFill>
            <a:schemeClr val="tx1"/>
          </a:solidFill>
          <a:latin typeface="+mn-lt"/>
          <a:ea typeface="+mn-ea"/>
          <a:cs typeface="+mn-cs"/>
        </a:defRPr>
      </a:lvl1pPr>
      <a:lvl2pPr marL="588645" indent="-226695" algn="l" rtl="0" eaLnBrk="1" fontAlgn="base" hangingPunct="1">
        <a:spcBef>
          <a:spcPct val="20000"/>
        </a:spcBef>
        <a:spcAft>
          <a:spcPct val="0"/>
        </a:spcAft>
        <a:buBlip>
          <a:blip r:embed="rId19"/>
        </a:buBlip>
        <a:defRPr sz="2200">
          <a:solidFill>
            <a:schemeClr val="tx1"/>
          </a:solidFill>
          <a:latin typeface="+mn-lt"/>
          <a:ea typeface="+mn-ea"/>
        </a:defRPr>
      </a:lvl2pPr>
      <a:lvl3pPr marL="905510" indent="-180975" algn="l" rtl="0" eaLnBrk="1" fontAlgn="base" hangingPunct="1">
        <a:spcBef>
          <a:spcPct val="20000"/>
        </a:spcBef>
        <a:spcAft>
          <a:spcPct val="0"/>
        </a:spcAft>
        <a:buBlip>
          <a:blip r:embed="rId18"/>
        </a:buBlip>
        <a:defRPr sz="1800">
          <a:solidFill>
            <a:schemeClr val="tx1"/>
          </a:solidFill>
          <a:latin typeface="+mn-lt"/>
          <a:ea typeface="+mn-ea"/>
        </a:defRPr>
      </a:lvl3pPr>
      <a:lvl4pPr marL="1267460" indent="-180975" algn="l" rtl="0" eaLnBrk="1" fontAlgn="base" hangingPunct="1">
        <a:spcBef>
          <a:spcPct val="20000"/>
        </a:spcBef>
        <a:spcAft>
          <a:spcPct val="0"/>
        </a:spcAft>
        <a:buBlip>
          <a:blip r:embed="rId19"/>
        </a:buBlip>
        <a:defRPr sz="1600">
          <a:solidFill>
            <a:schemeClr val="tx1"/>
          </a:solidFill>
          <a:latin typeface="+mn-lt"/>
          <a:ea typeface="+mn-ea"/>
        </a:defRPr>
      </a:lvl4pPr>
      <a:lvl5pPr marL="1630045" indent="-180975" algn="l" rtl="0" eaLnBrk="1" fontAlgn="base" hangingPunct="1">
        <a:spcBef>
          <a:spcPct val="20000"/>
        </a:spcBef>
        <a:spcAft>
          <a:spcPct val="0"/>
        </a:spcAft>
        <a:buBlip>
          <a:blip r:embed="rId18"/>
        </a:buBlip>
        <a:defRPr sz="1600">
          <a:solidFill>
            <a:schemeClr val="tx1"/>
          </a:solidFill>
          <a:latin typeface="+mn-lt"/>
          <a:ea typeface="+mn-ea"/>
        </a:defRPr>
      </a:lvl5pPr>
      <a:lvl6pPr marL="1991995" indent="-180975" algn="l" rtl="0" eaLnBrk="1" fontAlgn="base" hangingPunct="1">
        <a:spcBef>
          <a:spcPct val="20000"/>
        </a:spcBef>
        <a:spcAft>
          <a:spcPct val="0"/>
        </a:spcAft>
        <a:buBlip>
          <a:blip r:embed="rId18"/>
        </a:buBlip>
        <a:defRPr sz="1600">
          <a:solidFill>
            <a:schemeClr val="tx1"/>
          </a:solidFill>
          <a:latin typeface="+mn-lt"/>
          <a:ea typeface="+mn-ea"/>
        </a:defRPr>
      </a:lvl6pPr>
      <a:lvl7pPr marL="2354580" indent="-180975" algn="l" rtl="0" eaLnBrk="1" fontAlgn="base" hangingPunct="1">
        <a:spcBef>
          <a:spcPct val="20000"/>
        </a:spcBef>
        <a:spcAft>
          <a:spcPct val="0"/>
        </a:spcAft>
        <a:buBlip>
          <a:blip r:embed="rId18"/>
        </a:buBlip>
        <a:defRPr sz="1600">
          <a:solidFill>
            <a:schemeClr val="tx1"/>
          </a:solidFill>
          <a:latin typeface="+mn-lt"/>
          <a:ea typeface="+mn-ea"/>
        </a:defRPr>
      </a:lvl7pPr>
      <a:lvl8pPr marL="2716530" indent="-180975" algn="l" rtl="0" eaLnBrk="1" fontAlgn="base" hangingPunct="1">
        <a:spcBef>
          <a:spcPct val="20000"/>
        </a:spcBef>
        <a:spcAft>
          <a:spcPct val="0"/>
        </a:spcAft>
        <a:buBlip>
          <a:blip r:embed="rId18"/>
        </a:buBlip>
        <a:defRPr sz="1600">
          <a:solidFill>
            <a:schemeClr val="tx1"/>
          </a:solidFill>
          <a:latin typeface="+mn-lt"/>
          <a:ea typeface="+mn-ea"/>
        </a:defRPr>
      </a:lvl8pPr>
      <a:lvl9pPr marL="3079115" indent="-180975" algn="l" rtl="0" eaLnBrk="1" fontAlgn="base" hangingPunct="1">
        <a:spcBef>
          <a:spcPct val="20000"/>
        </a:spcBef>
        <a:spcAft>
          <a:spcPct val="0"/>
        </a:spcAft>
        <a:buBlip>
          <a:blip r:embed="rId18"/>
        </a:buBlip>
        <a:defRPr sz="1600">
          <a:solidFill>
            <a:schemeClr val="tx1"/>
          </a:solidFill>
          <a:latin typeface="+mn-lt"/>
          <a:ea typeface="+mn-ea"/>
        </a:defRPr>
      </a:lvl9pPr>
    </p:bodyStyle>
    <p:otherStyle>
      <a:defPPr>
        <a:defRPr lang="zh-CN"/>
      </a:defPPr>
      <a:lvl1pPr marL="0" algn="l" defTabSz="724535" rtl="0" eaLnBrk="1" latinLnBrk="0" hangingPunct="1">
        <a:defRPr sz="1400" kern="1200">
          <a:solidFill>
            <a:schemeClr val="tx1"/>
          </a:solidFill>
          <a:latin typeface="+mn-lt"/>
          <a:ea typeface="+mn-ea"/>
          <a:cs typeface="+mn-cs"/>
        </a:defRPr>
      </a:lvl1pPr>
      <a:lvl2pPr marL="361950" algn="l" defTabSz="724535" rtl="0" eaLnBrk="1" latinLnBrk="0" hangingPunct="1">
        <a:defRPr sz="1400" kern="1200">
          <a:solidFill>
            <a:schemeClr val="tx1"/>
          </a:solidFill>
          <a:latin typeface="+mn-lt"/>
          <a:ea typeface="+mn-ea"/>
          <a:cs typeface="+mn-cs"/>
        </a:defRPr>
      </a:lvl2pPr>
      <a:lvl3pPr marL="724535" algn="l" defTabSz="724535" rtl="0" eaLnBrk="1" latinLnBrk="0" hangingPunct="1">
        <a:defRPr sz="1400" kern="1200">
          <a:solidFill>
            <a:schemeClr val="tx1"/>
          </a:solidFill>
          <a:latin typeface="+mn-lt"/>
          <a:ea typeface="+mn-ea"/>
          <a:cs typeface="+mn-cs"/>
        </a:defRPr>
      </a:lvl3pPr>
      <a:lvl4pPr marL="1086485" algn="l" defTabSz="724535" rtl="0" eaLnBrk="1" latinLnBrk="0" hangingPunct="1">
        <a:defRPr sz="1400" kern="1200">
          <a:solidFill>
            <a:schemeClr val="tx1"/>
          </a:solidFill>
          <a:latin typeface="+mn-lt"/>
          <a:ea typeface="+mn-ea"/>
          <a:cs typeface="+mn-cs"/>
        </a:defRPr>
      </a:lvl4pPr>
      <a:lvl5pPr marL="1449070" algn="l" defTabSz="724535" rtl="0" eaLnBrk="1" latinLnBrk="0" hangingPunct="1">
        <a:defRPr sz="1400" kern="1200">
          <a:solidFill>
            <a:schemeClr val="tx1"/>
          </a:solidFill>
          <a:latin typeface="+mn-lt"/>
          <a:ea typeface="+mn-ea"/>
          <a:cs typeface="+mn-cs"/>
        </a:defRPr>
      </a:lvl5pPr>
      <a:lvl6pPr marL="1811020" algn="l" defTabSz="724535" rtl="0" eaLnBrk="1" latinLnBrk="0" hangingPunct="1">
        <a:defRPr sz="1400" kern="1200">
          <a:solidFill>
            <a:schemeClr val="tx1"/>
          </a:solidFill>
          <a:latin typeface="+mn-lt"/>
          <a:ea typeface="+mn-ea"/>
          <a:cs typeface="+mn-cs"/>
        </a:defRPr>
      </a:lvl6pPr>
      <a:lvl7pPr marL="2172970" algn="l" defTabSz="724535" rtl="0" eaLnBrk="1" latinLnBrk="0" hangingPunct="1">
        <a:defRPr sz="1400" kern="1200">
          <a:solidFill>
            <a:schemeClr val="tx1"/>
          </a:solidFill>
          <a:latin typeface="+mn-lt"/>
          <a:ea typeface="+mn-ea"/>
          <a:cs typeface="+mn-cs"/>
        </a:defRPr>
      </a:lvl7pPr>
      <a:lvl8pPr marL="2535555" algn="l" defTabSz="724535" rtl="0" eaLnBrk="1" latinLnBrk="0" hangingPunct="1">
        <a:defRPr sz="1400" kern="1200">
          <a:solidFill>
            <a:schemeClr val="tx1"/>
          </a:solidFill>
          <a:latin typeface="+mn-lt"/>
          <a:ea typeface="+mn-ea"/>
          <a:cs typeface="+mn-cs"/>
        </a:defRPr>
      </a:lvl8pPr>
      <a:lvl9pPr marL="2897505" algn="l" defTabSz="72453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4.xml"/><Relationship Id="rId5" Type="http://schemas.openxmlformats.org/officeDocument/2006/relationships/slide" Target="slide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2.png"/><Relationship Id="rId2" Type="http://schemas.openxmlformats.org/officeDocument/2006/relationships/slide" Target="slide1.xml"/><Relationship Id="rId1" Type="http://schemas.openxmlformats.org/officeDocument/2006/relationships/slideLayout" Target="../slideLayouts/slideLayout6.xml"/><Relationship Id="rId6" Type="http://schemas.openxmlformats.org/officeDocument/2006/relationships/hyperlink" Target="&#25163;&#24433;--&#21098;&#36753;&#21518;.mpg" TargetMode="External"/><Relationship Id="rId5" Type="http://schemas.openxmlformats.org/officeDocument/2006/relationships/image" Target="../media/image31.gif"/><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hyperlink" Target="https://haokan.baidu.com/v?vid=10816825151205828534&amp;pd=pcshare" TargetMode="External"/><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hyperlink" Target="&#23567;&#23380;&#25104;&#20687;-&#28436;&#31034;&#21160;&#30011;.mp4" TargetMode="External"/><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 Target="slide1.xml"/><Relationship Id="rId1" Type="http://schemas.openxmlformats.org/officeDocument/2006/relationships/slideLayout" Target="../slideLayouts/slideLayout6.xml"/><Relationship Id="rId5" Type="http://schemas.openxmlformats.org/officeDocument/2006/relationships/image" Target="../media/image39.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jpeg"/><Relationship Id="rId2" Type="http://schemas.openxmlformats.org/officeDocument/2006/relationships/slide" Target="slide1.xml"/><Relationship Id="rId1" Type="http://schemas.openxmlformats.org/officeDocument/2006/relationships/slideLayout" Target="../slideLayouts/slideLayout6.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 Target="slide1.xml"/><Relationship Id="rId1" Type="http://schemas.openxmlformats.org/officeDocument/2006/relationships/slideLayout" Target="../slideLayouts/slideLayout6.xml"/><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54.png"/><Relationship Id="rId2" Type="http://schemas.openxmlformats.org/officeDocument/2006/relationships/slide" Target="slide1.xml"/><Relationship Id="rId1" Type="http://schemas.openxmlformats.org/officeDocument/2006/relationships/slideLayout" Target="../slideLayouts/slideLayout6.xml"/><Relationship Id="rId6" Type="http://schemas.openxmlformats.org/officeDocument/2006/relationships/image" Target="../media/image53.wmf"/><Relationship Id="rId5" Type="http://schemas.openxmlformats.org/officeDocument/2006/relationships/oleObject" Target="../embeddings/oleObject2.bin"/><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 Target="slide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slide" Target="slide1.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 Target="slide1.xml"/><Relationship Id="rId7"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1.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hyperlink" Target="&#20809;&#30340;&#30452;&#32447;&#20256;&#25773;.flv" TargetMode="External"/><Relationship Id="rId4" Type="http://schemas.openxmlformats.org/officeDocument/2006/relationships/slide" Target="slide1.xml"/></Relationships>
</file>

<file path=ppt/slides/_rels/slide9.xml.rels><?xml version="1.0" encoding="UTF-8" standalone="yes"?>
<Relationships xmlns="http://schemas.openxmlformats.org/package/2006/relationships"><Relationship Id="rId3" Type="http://schemas.openxmlformats.org/officeDocument/2006/relationships/hyperlink" Target="&#35748;&#35782;&#20809;&#32447;.mp4" TargetMode="External"/><Relationship Id="rId2" Type="http://schemas.openxmlformats.org/officeDocument/2006/relationships/slide" Target="slide1.xml"/><Relationship Id="rId1" Type="http://schemas.openxmlformats.org/officeDocument/2006/relationships/slideLayout" Target="../slideLayouts/slideLayout6.xml"/><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0" y="2181860"/>
            <a:ext cx="8429625" cy="2619375"/>
            <a:chOff x="123825" y="2524125"/>
            <a:chExt cx="7905749" cy="2619375"/>
          </a:xfrm>
        </p:grpSpPr>
        <p:pic>
          <p:nvPicPr>
            <p:cNvPr id="1039" name="Picture 15"/>
            <p:cNvPicPr>
              <a:picLocks noChangeAspect="1" noChangeArrowheads="1"/>
            </p:cNvPicPr>
            <p:nvPr/>
          </p:nvPicPr>
          <p:blipFill>
            <a:blip r:embed="rId2">
              <a:duotone>
                <a:schemeClr val="accent3">
                  <a:shade val="45000"/>
                  <a:satMod val="135000"/>
                </a:schemeClr>
                <a:prstClr val="white"/>
              </a:duotone>
              <a:lum bright="-1000" contrast="2000"/>
            </a:blip>
            <a:stretch>
              <a:fillRect/>
            </a:stretch>
          </p:blipFill>
          <p:spPr bwMode="auto">
            <a:xfrm>
              <a:off x="123825" y="2524125"/>
              <a:ext cx="3752850" cy="2619375"/>
            </a:xfrm>
            <a:prstGeom prst="rect">
              <a:avLst/>
            </a:prstGeom>
            <a:noFill/>
            <a:ln w="9525">
              <a:noFill/>
              <a:miter lim="800000"/>
            </a:ln>
          </p:spPr>
        </p:pic>
        <p:pic>
          <p:nvPicPr>
            <p:cNvPr id="1040" name="Picture 16"/>
            <p:cNvPicPr>
              <a:picLocks noChangeAspect="1" noChangeArrowheads="1"/>
            </p:cNvPicPr>
            <p:nvPr/>
          </p:nvPicPr>
          <p:blipFill>
            <a:blip r:embed="rId3">
              <a:duotone>
                <a:schemeClr val="accent3">
                  <a:shade val="45000"/>
                  <a:satMod val="135000"/>
                </a:schemeClr>
                <a:prstClr val="white"/>
              </a:duotone>
            </a:blip>
            <a:stretch>
              <a:fillRect/>
            </a:stretch>
          </p:blipFill>
          <p:spPr bwMode="auto">
            <a:xfrm>
              <a:off x="3981450" y="4410075"/>
              <a:ext cx="1790700" cy="571500"/>
            </a:xfrm>
            <a:prstGeom prst="rect">
              <a:avLst/>
            </a:prstGeom>
            <a:noFill/>
            <a:ln w="9525">
              <a:noFill/>
              <a:miter lim="800000"/>
            </a:ln>
          </p:spPr>
        </p:pic>
        <p:pic>
          <p:nvPicPr>
            <p:cNvPr id="1041" name="Picture 17"/>
            <p:cNvPicPr>
              <a:picLocks noChangeAspect="1" noChangeArrowheads="1"/>
            </p:cNvPicPr>
            <p:nvPr/>
          </p:nvPicPr>
          <p:blipFill>
            <a:blip r:embed="rId4">
              <a:duotone>
                <a:schemeClr val="accent3">
                  <a:shade val="45000"/>
                  <a:satMod val="135000"/>
                </a:schemeClr>
                <a:prstClr val="white"/>
              </a:duotone>
            </a:blip>
            <a:stretch>
              <a:fillRect/>
            </a:stretch>
          </p:blipFill>
          <p:spPr bwMode="auto">
            <a:xfrm>
              <a:off x="6348413" y="3406855"/>
              <a:ext cx="1681161" cy="1736645"/>
            </a:xfrm>
            <a:prstGeom prst="rect">
              <a:avLst/>
            </a:prstGeom>
            <a:noFill/>
            <a:ln w="9525">
              <a:noFill/>
              <a:miter lim="800000"/>
            </a:ln>
          </p:spPr>
        </p:pic>
      </p:grpSp>
      <p:grpSp>
        <p:nvGrpSpPr>
          <p:cNvPr id="23" name="组合 1"/>
          <p:cNvGrpSpPr/>
          <p:nvPr/>
        </p:nvGrpSpPr>
        <p:grpSpPr>
          <a:xfrm rot="222902">
            <a:off x="4967349" y="1274996"/>
            <a:ext cx="2153177" cy="573282"/>
            <a:chOff x="0" y="36366"/>
            <a:chExt cx="3468372" cy="784684"/>
          </a:xfrm>
        </p:grpSpPr>
        <p:sp>
          <p:nvSpPr>
            <p:cNvPr id="24" name="Freeform 83"/>
            <p:cNvSpPr/>
            <p:nvPr/>
          </p:nvSpPr>
          <p:spPr bwMode="auto">
            <a:xfrm>
              <a:off x="220469" y="36366"/>
              <a:ext cx="851750" cy="299961"/>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8FBE7C"/>
            </a:solidFill>
            <a:ln w="9525">
              <a:noFill/>
              <a:round/>
            </a:ln>
          </p:spPr>
          <p:txBody>
            <a:bodyPr/>
            <a:lstStyle/>
            <a:p>
              <a:endParaRPr lang="zh-CN" altLang="en-US"/>
            </a:p>
          </p:txBody>
        </p:sp>
        <p:sp>
          <p:nvSpPr>
            <p:cNvPr id="25" name="Freeform 83"/>
            <p:cNvSpPr/>
            <p:nvPr/>
          </p:nvSpPr>
          <p:spPr bwMode="auto">
            <a:xfrm>
              <a:off x="1032756" y="366344"/>
              <a:ext cx="562211" cy="197994"/>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339966"/>
            </a:solidFill>
            <a:ln w="9525">
              <a:noFill/>
              <a:round/>
            </a:ln>
          </p:spPr>
          <p:txBody>
            <a:bodyPr/>
            <a:lstStyle/>
            <a:p>
              <a:endParaRPr lang="zh-CN" altLang="en-US"/>
            </a:p>
          </p:txBody>
        </p:sp>
        <p:sp>
          <p:nvSpPr>
            <p:cNvPr id="26" name="Freeform 83"/>
            <p:cNvSpPr/>
            <p:nvPr/>
          </p:nvSpPr>
          <p:spPr bwMode="auto">
            <a:xfrm>
              <a:off x="1433962" y="104591"/>
              <a:ext cx="2034410" cy="716459"/>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8FBE7C"/>
            </a:solidFill>
            <a:ln w="9525">
              <a:noFill/>
              <a:round/>
            </a:ln>
          </p:spPr>
          <p:txBody>
            <a:bodyPr/>
            <a:lstStyle/>
            <a:p>
              <a:endParaRPr lang="zh-CN" altLang="en-US"/>
            </a:p>
          </p:txBody>
        </p:sp>
        <p:sp>
          <p:nvSpPr>
            <p:cNvPr id="27" name="Freeform 83"/>
            <p:cNvSpPr/>
            <p:nvPr/>
          </p:nvSpPr>
          <p:spPr bwMode="auto">
            <a:xfrm>
              <a:off x="0" y="522853"/>
              <a:ext cx="818862" cy="288379"/>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002060"/>
            </a:solidFill>
            <a:ln w="9525">
              <a:noFill/>
              <a:round/>
            </a:ln>
          </p:spPr>
          <p:txBody>
            <a:bodyPr/>
            <a:lstStyle/>
            <a:p>
              <a:endParaRPr lang="zh-CN" altLang="en-US"/>
            </a:p>
          </p:txBody>
        </p:sp>
        <p:sp>
          <p:nvSpPr>
            <p:cNvPr id="28" name="Freeform 83"/>
            <p:cNvSpPr/>
            <p:nvPr/>
          </p:nvSpPr>
          <p:spPr bwMode="auto">
            <a:xfrm>
              <a:off x="448146" y="265139"/>
              <a:ext cx="588963" cy="207415"/>
            </a:xfrm>
            <a:custGeom>
              <a:avLst/>
              <a:gdLst/>
              <a:ahLst/>
              <a:cxnLst>
                <a:cxn ang="0">
                  <a:pos x="1128" y="395"/>
                </a:cxn>
                <a:cxn ang="0">
                  <a:pos x="1128" y="382"/>
                </a:cxn>
                <a:cxn ang="0">
                  <a:pos x="948" y="165"/>
                </a:cxn>
                <a:cxn ang="0">
                  <a:pos x="784" y="293"/>
                </a:cxn>
                <a:cxn ang="0">
                  <a:pos x="758" y="266"/>
                </a:cxn>
                <a:cxn ang="0">
                  <a:pos x="759" y="241"/>
                </a:cxn>
                <a:cxn ang="0">
                  <a:pos x="641" y="99"/>
                </a:cxn>
                <a:cxn ang="0">
                  <a:pos x="607" y="105"/>
                </a:cxn>
                <a:cxn ang="0">
                  <a:pos x="430" y="0"/>
                </a:cxn>
                <a:cxn ang="0">
                  <a:pos x="214" y="200"/>
                </a:cxn>
                <a:cxn ang="0">
                  <a:pos x="181" y="196"/>
                </a:cxn>
                <a:cxn ang="0">
                  <a:pos x="0" y="395"/>
                </a:cxn>
                <a:cxn ang="0">
                  <a:pos x="1128" y="39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B0D0A4"/>
            </a:solidFill>
            <a:ln w="9525">
              <a:noFill/>
              <a:round/>
            </a:ln>
          </p:spPr>
          <p:txBody>
            <a:bodyPr/>
            <a:lstStyle/>
            <a:p>
              <a:endParaRPr lang="zh-CN" altLang="en-US"/>
            </a:p>
          </p:txBody>
        </p:sp>
      </p:grpSp>
      <p:grpSp>
        <p:nvGrpSpPr>
          <p:cNvPr id="3" name="组合 60"/>
          <p:cNvGrpSpPr/>
          <p:nvPr/>
        </p:nvGrpSpPr>
        <p:grpSpPr>
          <a:xfrm>
            <a:off x="5157562" y="1168915"/>
            <a:ext cx="1476847" cy="547364"/>
            <a:chOff x="0" y="0"/>
            <a:chExt cx="2290763" cy="809626"/>
          </a:xfrm>
          <a:solidFill>
            <a:srgbClr val="996633"/>
          </a:solidFill>
        </p:grpSpPr>
        <p:sp>
          <p:nvSpPr>
            <p:cNvPr id="4" name="Freeform 74"/>
            <p:cNvSpPr/>
            <p:nvPr/>
          </p:nvSpPr>
          <p:spPr bwMode="auto">
            <a:xfrm>
              <a:off x="636587" y="438151"/>
              <a:ext cx="411163" cy="158750"/>
            </a:xfrm>
            <a:custGeom>
              <a:avLst/>
              <a:gdLst/>
              <a:ahLst/>
              <a:cxnLst>
                <a:cxn ang="0">
                  <a:pos x="102" y="10"/>
                </a:cxn>
                <a:cxn ang="0">
                  <a:pos x="58" y="25"/>
                </a:cxn>
                <a:cxn ang="0">
                  <a:pos x="3" y="17"/>
                </a:cxn>
                <a:cxn ang="0">
                  <a:pos x="15" y="17"/>
                </a:cxn>
                <a:cxn ang="0">
                  <a:pos x="49" y="37"/>
                </a:cxn>
                <a:cxn ang="0">
                  <a:pos x="62" y="35"/>
                </a:cxn>
                <a:cxn ang="0">
                  <a:pos x="93" y="16"/>
                </a:cxn>
                <a:cxn ang="0">
                  <a:pos x="102" y="10"/>
                </a:cxn>
              </a:cxnLst>
              <a:rect l="0" t="0" r="r" b="b"/>
              <a:pathLst>
                <a:path w="109" h="42">
                  <a:moveTo>
                    <a:pt x="102" y="10"/>
                  </a:moveTo>
                  <a:cubicBezTo>
                    <a:pt x="85" y="7"/>
                    <a:pt x="69" y="13"/>
                    <a:pt x="58" y="25"/>
                  </a:cubicBezTo>
                  <a:cubicBezTo>
                    <a:pt x="46" y="7"/>
                    <a:pt x="20" y="0"/>
                    <a:pt x="3" y="17"/>
                  </a:cubicBezTo>
                  <a:cubicBezTo>
                    <a:pt x="0" y="20"/>
                    <a:pt x="13" y="19"/>
                    <a:pt x="15" y="17"/>
                  </a:cubicBezTo>
                  <a:cubicBezTo>
                    <a:pt x="28" y="3"/>
                    <a:pt x="46" y="27"/>
                    <a:pt x="49" y="37"/>
                  </a:cubicBezTo>
                  <a:cubicBezTo>
                    <a:pt x="51" y="42"/>
                    <a:pt x="61" y="38"/>
                    <a:pt x="62" y="35"/>
                  </a:cubicBezTo>
                  <a:cubicBezTo>
                    <a:pt x="68" y="23"/>
                    <a:pt x="77" y="13"/>
                    <a:pt x="93" y="16"/>
                  </a:cubicBezTo>
                  <a:cubicBezTo>
                    <a:pt x="97" y="17"/>
                    <a:pt x="109" y="11"/>
                    <a:pt x="102" y="10"/>
                  </a:cubicBezTo>
                  <a:close/>
                </a:path>
              </a:pathLst>
            </a:custGeom>
            <a:grpFill/>
            <a:ln w="9525">
              <a:noFill/>
              <a:round/>
            </a:ln>
          </p:spPr>
          <p:txBody>
            <a:bodyPr/>
            <a:lstStyle/>
            <a:p>
              <a:endParaRPr lang="zh-CN" altLang="en-US"/>
            </a:p>
          </p:txBody>
        </p:sp>
        <p:sp>
          <p:nvSpPr>
            <p:cNvPr id="5" name="Freeform 75"/>
            <p:cNvSpPr/>
            <p:nvPr/>
          </p:nvSpPr>
          <p:spPr bwMode="auto">
            <a:xfrm>
              <a:off x="0" y="166688"/>
              <a:ext cx="411163" cy="160338"/>
            </a:xfrm>
            <a:custGeom>
              <a:avLst/>
              <a:gdLst/>
              <a:ahLst/>
              <a:cxnLst>
                <a:cxn ang="0">
                  <a:pos x="102" y="10"/>
                </a:cxn>
                <a:cxn ang="0">
                  <a:pos x="58" y="25"/>
                </a:cxn>
                <a:cxn ang="0">
                  <a:pos x="3" y="17"/>
                </a:cxn>
                <a:cxn ang="0">
                  <a:pos x="15" y="17"/>
                </a:cxn>
                <a:cxn ang="0">
                  <a:pos x="50" y="37"/>
                </a:cxn>
                <a:cxn ang="0">
                  <a:pos x="63" y="35"/>
                </a:cxn>
                <a:cxn ang="0">
                  <a:pos x="94" y="16"/>
                </a:cxn>
                <a:cxn ang="0">
                  <a:pos x="102" y="10"/>
                </a:cxn>
              </a:cxnLst>
              <a:rect l="0" t="0" r="r" b="b"/>
              <a:pathLst>
                <a:path w="109" h="42">
                  <a:moveTo>
                    <a:pt x="102" y="10"/>
                  </a:moveTo>
                  <a:cubicBezTo>
                    <a:pt x="85" y="7"/>
                    <a:pt x="69" y="13"/>
                    <a:pt x="58" y="25"/>
                  </a:cubicBezTo>
                  <a:cubicBezTo>
                    <a:pt x="46" y="7"/>
                    <a:pt x="20" y="0"/>
                    <a:pt x="3" y="17"/>
                  </a:cubicBezTo>
                  <a:cubicBezTo>
                    <a:pt x="0" y="20"/>
                    <a:pt x="13" y="19"/>
                    <a:pt x="15" y="17"/>
                  </a:cubicBezTo>
                  <a:cubicBezTo>
                    <a:pt x="29" y="3"/>
                    <a:pt x="46" y="27"/>
                    <a:pt x="50" y="37"/>
                  </a:cubicBezTo>
                  <a:cubicBezTo>
                    <a:pt x="51" y="42"/>
                    <a:pt x="61" y="38"/>
                    <a:pt x="63" y="35"/>
                  </a:cubicBezTo>
                  <a:cubicBezTo>
                    <a:pt x="69" y="23"/>
                    <a:pt x="77" y="13"/>
                    <a:pt x="94" y="16"/>
                  </a:cubicBezTo>
                  <a:cubicBezTo>
                    <a:pt x="97" y="17"/>
                    <a:pt x="109" y="11"/>
                    <a:pt x="102" y="10"/>
                  </a:cubicBezTo>
                  <a:close/>
                </a:path>
              </a:pathLst>
            </a:custGeom>
            <a:grpFill/>
            <a:ln w="9525">
              <a:noFill/>
              <a:round/>
            </a:ln>
          </p:spPr>
          <p:txBody>
            <a:bodyPr/>
            <a:lstStyle/>
            <a:p>
              <a:endParaRPr lang="zh-CN" altLang="en-US"/>
            </a:p>
          </p:txBody>
        </p:sp>
        <p:sp>
          <p:nvSpPr>
            <p:cNvPr id="6" name="Freeform 76"/>
            <p:cNvSpPr/>
            <p:nvPr/>
          </p:nvSpPr>
          <p:spPr bwMode="auto">
            <a:xfrm>
              <a:off x="609600" y="57151"/>
              <a:ext cx="411163" cy="160338"/>
            </a:xfrm>
            <a:custGeom>
              <a:avLst/>
              <a:gdLst/>
              <a:ahLst/>
              <a:cxnLst>
                <a:cxn ang="0">
                  <a:pos x="102" y="11"/>
                </a:cxn>
                <a:cxn ang="0">
                  <a:pos x="58" y="25"/>
                </a:cxn>
                <a:cxn ang="0">
                  <a:pos x="4" y="17"/>
                </a:cxn>
                <a:cxn ang="0">
                  <a:pos x="16" y="17"/>
                </a:cxn>
                <a:cxn ang="0">
                  <a:pos x="50" y="38"/>
                </a:cxn>
                <a:cxn ang="0">
                  <a:pos x="63" y="36"/>
                </a:cxn>
                <a:cxn ang="0">
                  <a:pos x="94" y="17"/>
                </a:cxn>
                <a:cxn ang="0">
                  <a:pos x="102" y="11"/>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8"/>
                    <a:pt x="109" y="12"/>
                    <a:pt x="102" y="11"/>
                  </a:cubicBezTo>
                  <a:close/>
                </a:path>
              </a:pathLst>
            </a:custGeom>
            <a:grpFill/>
            <a:ln w="9525">
              <a:noFill/>
              <a:round/>
            </a:ln>
          </p:spPr>
          <p:txBody>
            <a:bodyPr/>
            <a:lstStyle/>
            <a:p>
              <a:endParaRPr lang="zh-CN" altLang="en-US"/>
            </a:p>
          </p:txBody>
        </p:sp>
        <p:sp>
          <p:nvSpPr>
            <p:cNvPr id="7" name="Freeform 77"/>
            <p:cNvSpPr/>
            <p:nvPr/>
          </p:nvSpPr>
          <p:spPr bwMode="auto">
            <a:xfrm>
              <a:off x="1262062" y="258763"/>
              <a:ext cx="411163" cy="160338"/>
            </a:xfrm>
            <a:custGeom>
              <a:avLst/>
              <a:gdLst/>
              <a:ahLst/>
              <a:cxnLst>
                <a:cxn ang="0">
                  <a:pos x="102" y="11"/>
                </a:cxn>
                <a:cxn ang="0">
                  <a:pos x="58" y="25"/>
                </a:cxn>
                <a:cxn ang="0">
                  <a:pos x="4" y="17"/>
                </a:cxn>
                <a:cxn ang="0">
                  <a:pos x="16" y="17"/>
                </a:cxn>
                <a:cxn ang="0">
                  <a:pos x="50" y="38"/>
                </a:cxn>
                <a:cxn ang="0">
                  <a:pos x="63" y="36"/>
                </a:cxn>
                <a:cxn ang="0">
                  <a:pos x="94" y="17"/>
                </a:cxn>
                <a:cxn ang="0">
                  <a:pos x="102" y="11"/>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7"/>
                    <a:pt x="109" y="12"/>
                    <a:pt x="102" y="11"/>
                  </a:cubicBezTo>
                  <a:close/>
                </a:path>
              </a:pathLst>
            </a:custGeom>
            <a:grpFill/>
            <a:ln w="9525">
              <a:noFill/>
              <a:round/>
            </a:ln>
          </p:spPr>
          <p:txBody>
            <a:bodyPr/>
            <a:lstStyle/>
            <a:p>
              <a:endParaRPr lang="zh-CN" altLang="en-US"/>
            </a:p>
          </p:txBody>
        </p:sp>
        <p:sp>
          <p:nvSpPr>
            <p:cNvPr id="8" name="Freeform 78"/>
            <p:cNvSpPr/>
            <p:nvPr/>
          </p:nvSpPr>
          <p:spPr bwMode="auto">
            <a:xfrm>
              <a:off x="1119187" y="650876"/>
              <a:ext cx="414338" cy="158750"/>
            </a:xfrm>
            <a:custGeom>
              <a:avLst/>
              <a:gdLst/>
              <a:ahLst/>
              <a:cxnLst>
                <a:cxn ang="0">
                  <a:pos x="103" y="11"/>
                </a:cxn>
                <a:cxn ang="0">
                  <a:pos x="59" y="25"/>
                </a:cxn>
                <a:cxn ang="0">
                  <a:pos x="4" y="17"/>
                </a:cxn>
                <a:cxn ang="0">
                  <a:pos x="16" y="17"/>
                </a:cxn>
                <a:cxn ang="0">
                  <a:pos x="50" y="38"/>
                </a:cxn>
                <a:cxn ang="0">
                  <a:pos x="63" y="35"/>
                </a:cxn>
                <a:cxn ang="0">
                  <a:pos x="94" y="17"/>
                </a:cxn>
                <a:cxn ang="0">
                  <a:pos x="103" y="11"/>
                </a:cxn>
              </a:cxnLst>
              <a:rect l="0" t="0" r="r" b="b"/>
              <a:pathLst>
                <a:path w="110" h="42">
                  <a:moveTo>
                    <a:pt x="103" y="11"/>
                  </a:moveTo>
                  <a:cubicBezTo>
                    <a:pt x="86" y="8"/>
                    <a:pt x="70" y="13"/>
                    <a:pt x="59" y="25"/>
                  </a:cubicBezTo>
                  <a:cubicBezTo>
                    <a:pt x="47" y="7"/>
                    <a:pt x="20" y="0"/>
                    <a:pt x="4" y="17"/>
                  </a:cubicBezTo>
                  <a:cubicBezTo>
                    <a:pt x="0" y="20"/>
                    <a:pt x="13" y="20"/>
                    <a:pt x="16" y="17"/>
                  </a:cubicBezTo>
                  <a:cubicBezTo>
                    <a:pt x="29" y="3"/>
                    <a:pt x="47" y="27"/>
                    <a:pt x="50" y="38"/>
                  </a:cubicBezTo>
                  <a:cubicBezTo>
                    <a:pt x="51" y="42"/>
                    <a:pt x="62" y="38"/>
                    <a:pt x="63" y="35"/>
                  </a:cubicBezTo>
                  <a:cubicBezTo>
                    <a:pt x="69" y="24"/>
                    <a:pt x="77" y="14"/>
                    <a:pt x="94" y="17"/>
                  </a:cubicBezTo>
                  <a:cubicBezTo>
                    <a:pt x="97" y="17"/>
                    <a:pt x="110" y="12"/>
                    <a:pt x="103" y="11"/>
                  </a:cubicBezTo>
                  <a:close/>
                </a:path>
              </a:pathLst>
            </a:custGeom>
            <a:grpFill/>
            <a:ln w="9525">
              <a:noFill/>
              <a:round/>
            </a:ln>
          </p:spPr>
          <p:txBody>
            <a:bodyPr/>
            <a:lstStyle/>
            <a:p>
              <a:endParaRPr lang="zh-CN" altLang="en-US"/>
            </a:p>
          </p:txBody>
        </p:sp>
        <p:sp>
          <p:nvSpPr>
            <p:cNvPr id="9" name="Freeform 79"/>
            <p:cNvSpPr/>
            <p:nvPr/>
          </p:nvSpPr>
          <p:spPr bwMode="auto">
            <a:xfrm>
              <a:off x="1879600" y="0"/>
              <a:ext cx="411163" cy="160338"/>
            </a:xfrm>
            <a:custGeom>
              <a:avLst/>
              <a:gdLst/>
              <a:ahLst/>
              <a:cxnLst>
                <a:cxn ang="0">
                  <a:pos x="102" y="11"/>
                </a:cxn>
                <a:cxn ang="0">
                  <a:pos x="58" y="25"/>
                </a:cxn>
                <a:cxn ang="0">
                  <a:pos x="3" y="17"/>
                </a:cxn>
                <a:cxn ang="0">
                  <a:pos x="16" y="17"/>
                </a:cxn>
                <a:cxn ang="0">
                  <a:pos x="50" y="38"/>
                </a:cxn>
                <a:cxn ang="0">
                  <a:pos x="63" y="36"/>
                </a:cxn>
                <a:cxn ang="0">
                  <a:pos x="94" y="17"/>
                </a:cxn>
                <a:cxn ang="0">
                  <a:pos x="102" y="11"/>
                </a:cxn>
              </a:cxnLst>
              <a:rect l="0" t="0" r="r" b="b"/>
              <a:pathLst>
                <a:path w="109" h="42">
                  <a:moveTo>
                    <a:pt x="102" y="11"/>
                  </a:moveTo>
                  <a:cubicBezTo>
                    <a:pt x="85" y="8"/>
                    <a:pt x="69" y="13"/>
                    <a:pt x="58" y="25"/>
                  </a:cubicBezTo>
                  <a:cubicBezTo>
                    <a:pt x="46" y="7"/>
                    <a:pt x="20" y="0"/>
                    <a:pt x="3" y="17"/>
                  </a:cubicBezTo>
                  <a:cubicBezTo>
                    <a:pt x="0" y="21"/>
                    <a:pt x="13" y="20"/>
                    <a:pt x="16" y="17"/>
                  </a:cubicBezTo>
                  <a:cubicBezTo>
                    <a:pt x="29" y="3"/>
                    <a:pt x="46" y="27"/>
                    <a:pt x="50" y="38"/>
                  </a:cubicBezTo>
                  <a:cubicBezTo>
                    <a:pt x="51" y="42"/>
                    <a:pt x="61" y="38"/>
                    <a:pt x="63" y="36"/>
                  </a:cubicBezTo>
                  <a:cubicBezTo>
                    <a:pt x="69" y="24"/>
                    <a:pt x="77" y="14"/>
                    <a:pt x="94" y="17"/>
                  </a:cubicBezTo>
                  <a:cubicBezTo>
                    <a:pt x="97" y="17"/>
                    <a:pt x="109" y="12"/>
                    <a:pt x="102" y="11"/>
                  </a:cubicBezTo>
                  <a:close/>
                </a:path>
              </a:pathLst>
            </a:custGeom>
            <a:grpFill/>
            <a:ln w="9525">
              <a:noFill/>
              <a:round/>
            </a:ln>
          </p:spPr>
          <p:txBody>
            <a:bodyPr/>
            <a:lstStyle/>
            <a:p>
              <a:endParaRPr lang="zh-CN" altLang="en-US"/>
            </a:p>
          </p:txBody>
        </p:sp>
      </p:grpSp>
      <p:grpSp>
        <p:nvGrpSpPr>
          <p:cNvPr id="10" name="组合 120"/>
          <p:cNvGrpSpPr/>
          <p:nvPr/>
        </p:nvGrpSpPr>
        <p:grpSpPr>
          <a:xfrm>
            <a:off x="1946339" y="1581922"/>
            <a:ext cx="5559362" cy="1401408"/>
            <a:chOff x="-1" y="0"/>
            <a:chExt cx="6898284" cy="1704424"/>
          </a:xfrm>
        </p:grpSpPr>
        <p:grpSp>
          <p:nvGrpSpPr>
            <p:cNvPr id="11" name="组合 55"/>
            <p:cNvGrpSpPr/>
            <p:nvPr/>
          </p:nvGrpSpPr>
          <p:grpSpPr>
            <a:xfrm>
              <a:off x="-1" y="0"/>
              <a:ext cx="6898284" cy="1704424"/>
              <a:chOff x="0" y="0"/>
              <a:chExt cx="7338995" cy="1813314"/>
            </a:xfrm>
          </p:grpSpPr>
          <p:sp>
            <p:nvSpPr>
              <p:cNvPr id="14" name="矩形 3"/>
              <p:cNvSpPr/>
              <p:nvPr/>
            </p:nvSpPr>
            <p:spPr bwMode="auto">
              <a:xfrm>
                <a:off x="0" y="0"/>
                <a:ext cx="6657271" cy="1247861"/>
              </a:xfrm>
              <a:custGeom>
                <a:avLst/>
                <a:gdLst/>
                <a:ahLst/>
                <a:cxnLst>
                  <a:cxn ang="0">
                    <a:pos x="0" y="0"/>
                  </a:cxn>
                  <a:cxn ang="0">
                    <a:pos x="6393111" y="386080"/>
                  </a:cxn>
                  <a:cxn ang="0">
                    <a:pos x="6657271" y="1247861"/>
                  </a:cxn>
                  <a:cxn ang="0">
                    <a:pos x="213360" y="1247861"/>
                  </a:cxn>
                  <a:cxn ang="0">
                    <a:pos x="0" y="0"/>
                  </a:cxn>
                </a:cxnLst>
                <a:rect l="0" t="0" r="r" b="b"/>
                <a:pathLst>
                  <a:path w="6657271" h="1247861">
                    <a:moveTo>
                      <a:pt x="0" y="0"/>
                    </a:moveTo>
                    <a:lnTo>
                      <a:pt x="6393111" y="386080"/>
                    </a:lnTo>
                    <a:lnTo>
                      <a:pt x="6657271" y="1247861"/>
                    </a:lnTo>
                    <a:lnTo>
                      <a:pt x="213360" y="1247861"/>
                    </a:lnTo>
                    <a:lnTo>
                      <a:pt x="0" y="0"/>
                    </a:lnTo>
                    <a:close/>
                  </a:path>
                </a:pathLst>
              </a:custGeom>
              <a:solidFill>
                <a:srgbClr val="339966"/>
              </a:solidFill>
              <a:ln w="9525">
                <a:noFill/>
                <a:round/>
              </a:ln>
            </p:spPr>
            <p:txBody>
              <a:bodyPr anchor="ctr"/>
              <a:lstStyle/>
              <a:p>
                <a:endParaRPr lang="zh-CN" altLang="en-US" sz="2100"/>
              </a:p>
            </p:txBody>
          </p:sp>
          <p:sp>
            <p:nvSpPr>
              <p:cNvPr id="15" name="矩形 3"/>
              <p:cNvSpPr/>
              <p:nvPr/>
            </p:nvSpPr>
            <p:spPr bwMode="auto">
              <a:xfrm>
                <a:off x="699872" y="943523"/>
                <a:ext cx="6639123" cy="869791"/>
              </a:xfrm>
              <a:custGeom>
                <a:avLst/>
                <a:gdLst/>
                <a:ahLst/>
                <a:cxnLst>
                  <a:cxn ang="0">
                    <a:pos x="0" y="121920"/>
                  </a:cxn>
                  <a:cxn ang="0">
                    <a:pos x="6301671" y="0"/>
                  </a:cxn>
                  <a:cxn ang="0">
                    <a:pos x="6423591" y="678901"/>
                  </a:cxn>
                  <a:cxn ang="0">
                    <a:pos x="30480" y="617941"/>
                  </a:cxn>
                  <a:cxn ang="0">
                    <a:pos x="0" y="121920"/>
                  </a:cxn>
                </a:cxnLst>
                <a:rect l="0" t="0" r="r" b="b"/>
                <a:pathLst>
                  <a:path w="6423591" h="678901">
                    <a:moveTo>
                      <a:pt x="0" y="121920"/>
                    </a:moveTo>
                    <a:lnTo>
                      <a:pt x="6301671" y="0"/>
                    </a:lnTo>
                    <a:lnTo>
                      <a:pt x="6423591" y="678901"/>
                    </a:lnTo>
                    <a:lnTo>
                      <a:pt x="30480" y="617941"/>
                    </a:lnTo>
                    <a:lnTo>
                      <a:pt x="0" y="121920"/>
                    </a:lnTo>
                    <a:close/>
                  </a:path>
                </a:pathLst>
              </a:custGeom>
              <a:solidFill>
                <a:srgbClr val="B0D0A4"/>
              </a:solidFill>
              <a:ln w="9525">
                <a:noFill/>
                <a:round/>
              </a:ln>
            </p:spPr>
            <p:txBody>
              <a:bodyPr anchor="ctr"/>
              <a:lstStyle/>
              <a:p>
                <a:endParaRPr lang="zh-CN" altLang="en-US"/>
              </a:p>
            </p:txBody>
          </p:sp>
        </p:grpSp>
        <p:sp>
          <p:nvSpPr>
            <p:cNvPr id="12" name="文本框 115"/>
            <p:cNvSpPr txBox="1">
              <a:spLocks noChangeArrowheads="1"/>
            </p:cNvSpPr>
            <p:nvPr/>
          </p:nvSpPr>
          <p:spPr bwMode="auto">
            <a:xfrm>
              <a:off x="651019" y="274716"/>
              <a:ext cx="3517949" cy="769617"/>
            </a:xfrm>
            <a:prstGeom prst="rect">
              <a:avLst/>
            </a:prstGeom>
            <a:noFill/>
            <a:ln w="9525">
              <a:noFill/>
              <a:miter lim="800000"/>
            </a:ln>
          </p:spPr>
          <p:txBody>
            <a:bodyPr>
              <a:spAutoFit/>
            </a:bodyPr>
            <a:lstStyle/>
            <a:p>
              <a:pPr eaLnBrk="1" hangingPunct="1"/>
              <a:r>
                <a:rPr lang="zh-CN" altLang="en-US" sz="3400" b="1">
                  <a:solidFill>
                    <a:srgbClr val="FFFFFF"/>
                  </a:solidFill>
                  <a:latin typeface="微软雅黑" panose="020B0503020204020204" pitchFamily="34" charset="-122"/>
                  <a:ea typeface="微软雅黑" panose="020B0503020204020204" pitchFamily="34" charset="-122"/>
                </a:rPr>
                <a:t>第四章</a:t>
              </a:r>
            </a:p>
          </p:txBody>
        </p:sp>
        <p:sp>
          <p:nvSpPr>
            <p:cNvPr id="13" name="文本框 119"/>
            <p:cNvSpPr txBox="1">
              <a:spLocks noChangeArrowheads="1"/>
            </p:cNvSpPr>
            <p:nvPr/>
          </p:nvSpPr>
          <p:spPr bwMode="auto">
            <a:xfrm>
              <a:off x="1473357" y="989708"/>
              <a:ext cx="4987621" cy="692501"/>
            </a:xfrm>
            <a:prstGeom prst="rect">
              <a:avLst/>
            </a:prstGeom>
            <a:noFill/>
            <a:ln w="9525">
              <a:noFill/>
              <a:miter lim="800000"/>
            </a:ln>
          </p:spPr>
          <p:txBody>
            <a:bodyPr wrap="square">
              <a:spAutoFit/>
            </a:bodyPr>
            <a:lstStyle/>
            <a:p>
              <a:r>
                <a:rPr lang="zh-CN" altLang="en-US" sz="3100" b="1" dirty="0">
                  <a:solidFill>
                    <a:srgbClr val="262626"/>
                  </a:solidFill>
                  <a:latin typeface="微软雅黑" panose="020B0503020204020204" pitchFamily="34" charset="-122"/>
                  <a:ea typeface="微软雅黑" panose="020B0503020204020204" pitchFamily="34" charset="-122"/>
                </a:rPr>
                <a:t>第</a:t>
              </a:r>
              <a:r>
                <a:rPr lang="en-US" altLang="zh-CN" sz="3100" b="1" dirty="0">
                  <a:solidFill>
                    <a:srgbClr val="262626"/>
                  </a:solidFill>
                  <a:latin typeface="微软雅黑" panose="020B0503020204020204" pitchFamily="34" charset="-122"/>
                  <a:ea typeface="微软雅黑" panose="020B0503020204020204" pitchFamily="34" charset="-122"/>
                </a:rPr>
                <a:t>1</a:t>
              </a:r>
              <a:r>
                <a:rPr lang="zh-CN" altLang="en-US" sz="3100" b="1" dirty="0">
                  <a:solidFill>
                    <a:srgbClr val="262626"/>
                  </a:solidFill>
                  <a:latin typeface="微软雅黑" panose="020B0503020204020204" pitchFamily="34" charset="-122"/>
                  <a:ea typeface="微软雅黑" panose="020B0503020204020204" pitchFamily="34" charset="-122"/>
                </a:rPr>
                <a:t>节 光的直线传播</a:t>
              </a:r>
            </a:p>
          </p:txBody>
        </p:sp>
      </p:grpSp>
      <p:sp>
        <p:nvSpPr>
          <p:cNvPr id="32" name="动作按钮: 第一张 31">
            <a:hlinkClick r:id="rId5" action="ppaction://hlinksldjump" highlightClick="1"/>
          </p:cNvPr>
          <p:cNvSpPr/>
          <p:nvPr/>
        </p:nvSpPr>
        <p:spPr>
          <a:xfrm>
            <a:off x="8902083" y="4572051"/>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5" name="Picture 2" descr="xu1"/>
          <p:cNvPicPr>
            <a:picLocks noChangeAspect="1"/>
          </p:cNvPicPr>
          <p:nvPr/>
        </p:nvPicPr>
        <p:blipFill>
          <a:blip r:embed="rId3"/>
          <a:srcRect r="59407" b="60764"/>
          <a:stretch>
            <a:fillRect/>
          </a:stretch>
        </p:blipFill>
        <p:spPr>
          <a:xfrm>
            <a:off x="5709448" y="3293720"/>
            <a:ext cx="1043216" cy="806684"/>
          </a:xfrm>
          <a:prstGeom prst="rect">
            <a:avLst/>
          </a:prstGeom>
          <a:noFill/>
          <a:ln w="9525">
            <a:noFill/>
          </a:ln>
        </p:spPr>
      </p:pic>
      <p:pic>
        <p:nvPicPr>
          <p:cNvPr id="6" name="Picture 3" descr="xu2"/>
          <p:cNvPicPr>
            <a:picLocks noChangeAspect="1"/>
          </p:cNvPicPr>
          <p:nvPr/>
        </p:nvPicPr>
        <p:blipFill>
          <a:blip r:embed="rId4"/>
          <a:srcRect r="42489" b="42189"/>
          <a:stretch>
            <a:fillRect/>
          </a:stretch>
        </p:blipFill>
        <p:spPr>
          <a:xfrm>
            <a:off x="7069152" y="3125721"/>
            <a:ext cx="1847520" cy="1394920"/>
          </a:xfrm>
          <a:prstGeom prst="rect">
            <a:avLst/>
          </a:prstGeom>
          <a:noFill/>
          <a:ln w="3175" cap="flat" cmpd="sng">
            <a:solidFill>
              <a:schemeClr val="bg1"/>
            </a:solidFill>
            <a:prstDash val="solid"/>
            <a:miter/>
            <a:headEnd type="none" w="med" len="med"/>
            <a:tailEnd type="none" w="med" len="med"/>
          </a:ln>
        </p:spPr>
      </p:pic>
      <p:grpSp>
        <p:nvGrpSpPr>
          <p:cNvPr id="7" name="Group 4"/>
          <p:cNvGrpSpPr/>
          <p:nvPr/>
        </p:nvGrpSpPr>
        <p:grpSpPr>
          <a:xfrm>
            <a:off x="3874778" y="3185210"/>
            <a:ext cx="742434" cy="799544"/>
            <a:chOff x="864" y="1872"/>
            <a:chExt cx="624" cy="672"/>
          </a:xfrm>
        </p:grpSpPr>
        <p:pic>
          <p:nvPicPr>
            <p:cNvPr id="8" name="Picture 5" descr="gif010[1]"/>
            <p:cNvPicPr>
              <a:picLocks noChangeAspect="1"/>
            </p:cNvPicPr>
            <p:nvPr/>
          </p:nvPicPr>
          <p:blipFill>
            <a:blip r:embed="rId5"/>
            <a:stretch>
              <a:fillRect/>
            </a:stretch>
          </p:blipFill>
          <p:spPr>
            <a:xfrm>
              <a:off x="912" y="1968"/>
              <a:ext cx="576" cy="576"/>
            </a:xfrm>
            <a:prstGeom prst="rect">
              <a:avLst/>
            </a:prstGeom>
            <a:noFill/>
            <a:ln w="9525">
              <a:noFill/>
            </a:ln>
          </p:spPr>
        </p:pic>
        <p:sp>
          <p:nvSpPr>
            <p:cNvPr id="9" name="Line 6"/>
            <p:cNvSpPr/>
            <p:nvPr/>
          </p:nvSpPr>
          <p:spPr>
            <a:xfrm flipH="1" flipV="1">
              <a:off x="1200" y="1872"/>
              <a:ext cx="0" cy="192"/>
            </a:xfrm>
            <a:prstGeom prst="line">
              <a:avLst/>
            </a:prstGeom>
            <a:ln w="19050" cap="flat" cmpd="sng">
              <a:solidFill>
                <a:schemeClr val="hlink"/>
              </a:solidFill>
              <a:prstDash val="solid"/>
              <a:miter/>
              <a:headEnd type="none" w="med" len="med"/>
              <a:tailEnd type="none" w="med" len="med"/>
            </a:ln>
          </p:spPr>
          <p:txBody>
            <a:bodyPr/>
            <a:lstStyle/>
            <a:p>
              <a:endParaRPr/>
            </a:p>
          </p:txBody>
        </p:sp>
        <p:sp>
          <p:nvSpPr>
            <p:cNvPr id="10" name="Line 7"/>
            <p:cNvSpPr/>
            <p:nvPr/>
          </p:nvSpPr>
          <p:spPr>
            <a:xfrm flipV="1">
              <a:off x="1344" y="1968"/>
              <a:ext cx="144" cy="144"/>
            </a:xfrm>
            <a:prstGeom prst="line">
              <a:avLst/>
            </a:prstGeom>
            <a:ln w="19050" cap="flat" cmpd="sng">
              <a:solidFill>
                <a:schemeClr val="hlink"/>
              </a:solidFill>
              <a:prstDash val="solid"/>
              <a:miter/>
              <a:headEnd type="none" w="med" len="med"/>
              <a:tailEnd type="none" w="med" len="med"/>
            </a:ln>
          </p:spPr>
          <p:txBody>
            <a:bodyPr/>
            <a:lstStyle/>
            <a:p>
              <a:endParaRPr/>
            </a:p>
          </p:txBody>
        </p:sp>
        <p:sp>
          <p:nvSpPr>
            <p:cNvPr id="11" name="Line 8"/>
            <p:cNvSpPr/>
            <p:nvPr/>
          </p:nvSpPr>
          <p:spPr>
            <a:xfrm flipH="1" flipV="1">
              <a:off x="912" y="2016"/>
              <a:ext cx="144" cy="96"/>
            </a:xfrm>
            <a:prstGeom prst="line">
              <a:avLst/>
            </a:prstGeom>
            <a:ln w="19050" cap="flat" cmpd="sng">
              <a:solidFill>
                <a:schemeClr val="hlink"/>
              </a:solidFill>
              <a:prstDash val="solid"/>
              <a:miter/>
              <a:headEnd type="none" w="med" len="med"/>
              <a:tailEnd type="none" w="med" len="med"/>
            </a:ln>
          </p:spPr>
          <p:txBody>
            <a:bodyPr/>
            <a:lstStyle/>
            <a:p>
              <a:endParaRPr/>
            </a:p>
          </p:txBody>
        </p:sp>
        <p:sp>
          <p:nvSpPr>
            <p:cNvPr id="13" name="Line 9"/>
            <p:cNvSpPr/>
            <p:nvPr/>
          </p:nvSpPr>
          <p:spPr>
            <a:xfrm flipH="1">
              <a:off x="864" y="2256"/>
              <a:ext cx="144" cy="0"/>
            </a:xfrm>
            <a:prstGeom prst="line">
              <a:avLst/>
            </a:prstGeom>
            <a:ln w="19050" cap="flat" cmpd="sng">
              <a:solidFill>
                <a:schemeClr val="hlink"/>
              </a:solidFill>
              <a:prstDash val="solid"/>
              <a:miter/>
              <a:headEnd type="none" w="med" len="med"/>
              <a:tailEnd type="none" w="med" len="med"/>
            </a:ln>
          </p:spPr>
          <p:txBody>
            <a:bodyPr/>
            <a:lstStyle/>
            <a:p>
              <a:endParaRPr/>
            </a:p>
          </p:txBody>
        </p:sp>
        <p:sp>
          <p:nvSpPr>
            <p:cNvPr id="14" name="Line 10"/>
            <p:cNvSpPr/>
            <p:nvPr/>
          </p:nvSpPr>
          <p:spPr>
            <a:xfrm flipH="1">
              <a:off x="912" y="2400"/>
              <a:ext cx="96" cy="48"/>
            </a:xfrm>
            <a:prstGeom prst="line">
              <a:avLst/>
            </a:prstGeom>
            <a:ln w="19050" cap="flat" cmpd="sng">
              <a:solidFill>
                <a:schemeClr val="hlink"/>
              </a:solidFill>
              <a:prstDash val="solid"/>
              <a:miter/>
              <a:headEnd type="none" w="med" len="med"/>
              <a:tailEnd type="none" w="med" len="med"/>
            </a:ln>
          </p:spPr>
          <p:txBody>
            <a:bodyPr/>
            <a:lstStyle/>
            <a:p>
              <a:endParaRPr/>
            </a:p>
          </p:txBody>
        </p:sp>
      </p:grpSp>
      <p:grpSp>
        <p:nvGrpSpPr>
          <p:cNvPr id="15" name="Group 11"/>
          <p:cNvGrpSpPr/>
          <p:nvPr/>
        </p:nvGrpSpPr>
        <p:grpSpPr>
          <a:xfrm>
            <a:off x="4414946" y="3185211"/>
            <a:ext cx="4117894" cy="978014"/>
            <a:chOff x="1344" y="1872"/>
            <a:chExt cx="3461" cy="822"/>
          </a:xfrm>
        </p:grpSpPr>
        <p:grpSp>
          <p:nvGrpSpPr>
            <p:cNvPr id="16" name="Group 12"/>
            <p:cNvGrpSpPr/>
            <p:nvPr/>
          </p:nvGrpSpPr>
          <p:grpSpPr>
            <a:xfrm>
              <a:off x="1344" y="1872"/>
              <a:ext cx="3408" cy="336"/>
              <a:chOff x="1344" y="1872"/>
              <a:chExt cx="3408" cy="336"/>
            </a:xfrm>
          </p:grpSpPr>
          <p:sp>
            <p:nvSpPr>
              <p:cNvPr id="22" name="Line 13"/>
              <p:cNvSpPr/>
              <p:nvPr/>
            </p:nvSpPr>
            <p:spPr>
              <a:xfrm flipV="1">
                <a:off x="1344" y="2016"/>
                <a:ext cx="1824" cy="192"/>
              </a:xfrm>
              <a:prstGeom prst="line">
                <a:avLst/>
              </a:prstGeom>
              <a:ln w="38100" cap="flat" cmpd="sng">
                <a:solidFill>
                  <a:srgbClr val="FF0000"/>
                </a:solidFill>
                <a:prstDash val="solid"/>
                <a:miter/>
                <a:headEnd type="none" w="med" len="med"/>
                <a:tailEnd type="arrow" w="med" len="med"/>
              </a:ln>
            </p:spPr>
            <p:txBody>
              <a:bodyPr/>
              <a:lstStyle/>
              <a:p>
                <a:endParaRPr/>
              </a:p>
            </p:txBody>
          </p:sp>
          <p:sp>
            <p:nvSpPr>
              <p:cNvPr id="23" name="Line 14"/>
              <p:cNvSpPr/>
              <p:nvPr/>
            </p:nvSpPr>
            <p:spPr>
              <a:xfrm flipV="1">
                <a:off x="3168" y="1872"/>
                <a:ext cx="1584" cy="144"/>
              </a:xfrm>
              <a:prstGeom prst="line">
                <a:avLst/>
              </a:prstGeom>
              <a:ln w="38100" cap="flat" cmpd="sng">
                <a:solidFill>
                  <a:srgbClr val="FF0000"/>
                </a:solidFill>
                <a:prstDash val="solid"/>
                <a:miter/>
                <a:headEnd type="none" w="med" len="med"/>
                <a:tailEnd type="none" w="med" len="med"/>
              </a:ln>
            </p:spPr>
            <p:txBody>
              <a:bodyPr/>
              <a:lstStyle/>
              <a:p>
                <a:endParaRPr/>
              </a:p>
            </p:txBody>
          </p:sp>
        </p:grpSp>
        <p:grpSp>
          <p:nvGrpSpPr>
            <p:cNvPr id="17" name="Group 15"/>
            <p:cNvGrpSpPr/>
            <p:nvPr/>
          </p:nvGrpSpPr>
          <p:grpSpPr>
            <a:xfrm rot="880305">
              <a:off x="1349" y="2310"/>
              <a:ext cx="3456" cy="384"/>
              <a:chOff x="1344" y="1872"/>
              <a:chExt cx="3408" cy="336"/>
            </a:xfrm>
          </p:grpSpPr>
          <p:sp>
            <p:nvSpPr>
              <p:cNvPr id="19" name="Line 16"/>
              <p:cNvSpPr/>
              <p:nvPr/>
            </p:nvSpPr>
            <p:spPr>
              <a:xfrm flipV="1">
                <a:off x="1344" y="2016"/>
                <a:ext cx="1824" cy="192"/>
              </a:xfrm>
              <a:prstGeom prst="line">
                <a:avLst/>
              </a:prstGeom>
              <a:ln w="38100" cap="flat" cmpd="sng">
                <a:solidFill>
                  <a:srgbClr val="FF0000"/>
                </a:solidFill>
                <a:prstDash val="solid"/>
                <a:miter/>
                <a:headEnd type="none" w="med" len="med"/>
                <a:tailEnd type="arrow" w="med" len="med"/>
              </a:ln>
            </p:spPr>
            <p:txBody>
              <a:bodyPr/>
              <a:lstStyle/>
              <a:p>
                <a:endParaRPr/>
              </a:p>
            </p:txBody>
          </p:sp>
          <p:sp>
            <p:nvSpPr>
              <p:cNvPr id="21" name="Line 17"/>
              <p:cNvSpPr/>
              <p:nvPr/>
            </p:nvSpPr>
            <p:spPr>
              <a:xfrm flipV="1">
                <a:off x="3168" y="1872"/>
                <a:ext cx="1584" cy="144"/>
              </a:xfrm>
              <a:prstGeom prst="line">
                <a:avLst/>
              </a:prstGeom>
              <a:ln w="38100" cap="flat" cmpd="sng">
                <a:solidFill>
                  <a:srgbClr val="FF0000"/>
                </a:solidFill>
                <a:prstDash val="solid"/>
                <a:miter/>
                <a:headEnd type="none" w="med" len="med"/>
                <a:tailEnd type="none" w="med" len="med"/>
              </a:ln>
            </p:spPr>
            <p:txBody>
              <a:bodyPr/>
              <a:lstStyle/>
              <a:p>
                <a:endParaRPr/>
              </a:p>
            </p:txBody>
          </p:sp>
        </p:grpSp>
        <p:sp>
          <p:nvSpPr>
            <p:cNvPr id="18" name="Line 18"/>
            <p:cNvSpPr/>
            <p:nvPr/>
          </p:nvSpPr>
          <p:spPr>
            <a:xfrm>
              <a:off x="1344" y="2256"/>
              <a:ext cx="1296" cy="0"/>
            </a:xfrm>
            <a:prstGeom prst="line">
              <a:avLst/>
            </a:prstGeom>
            <a:ln w="38100" cap="flat" cmpd="sng">
              <a:solidFill>
                <a:srgbClr val="FF0000"/>
              </a:solidFill>
              <a:prstDash val="solid"/>
              <a:miter/>
              <a:headEnd type="none" w="med" len="med"/>
              <a:tailEnd type="arrow" w="med" len="med"/>
            </a:ln>
          </p:spPr>
          <p:txBody>
            <a:bodyPr/>
            <a:lstStyle/>
            <a:p>
              <a:endParaRPr/>
            </a:p>
          </p:txBody>
        </p:sp>
      </p:grpSp>
      <p:sp>
        <p:nvSpPr>
          <p:cNvPr id="24" name="Line 19"/>
          <p:cNvSpPr/>
          <p:nvPr/>
        </p:nvSpPr>
        <p:spPr>
          <a:xfrm>
            <a:off x="4422085" y="3794387"/>
            <a:ext cx="171331" cy="57110"/>
          </a:xfrm>
          <a:prstGeom prst="line">
            <a:avLst/>
          </a:prstGeom>
          <a:ln w="19050" cap="flat" cmpd="sng">
            <a:solidFill>
              <a:schemeClr val="hlink"/>
            </a:solidFill>
            <a:prstDash val="solid"/>
            <a:miter/>
            <a:headEnd type="none" w="med" len="med"/>
            <a:tailEnd type="none" w="med" len="med"/>
          </a:ln>
        </p:spPr>
        <p:txBody>
          <a:bodyPr/>
          <a:lstStyle/>
          <a:p>
            <a:endParaRPr/>
          </a:p>
        </p:txBody>
      </p:sp>
      <p:sp>
        <p:nvSpPr>
          <p:cNvPr id="25" name="Line 20"/>
          <p:cNvSpPr/>
          <p:nvPr/>
        </p:nvSpPr>
        <p:spPr>
          <a:xfrm>
            <a:off x="4479197" y="3565946"/>
            <a:ext cx="228442" cy="0"/>
          </a:xfrm>
          <a:prstGeom prst="line">
            <a:avLst/>
          </a:prstGeom>
          <a:ln w="19050" cap="flat" cmpd="sng">
            <a:solidFill>
              <a:schemeClr val="hlink"/>
            </a:solidFill>
            <a:prstDash val="solid"/>
            <a:miter/>
            <a:headEnd type="none" w="med" len="med"/>
            <a:tailEnd type="none" w="med" len="med"/>
          </a:ln>
        </p:spPr>
        <p:txBody>
          <a:bodyPr/>
          <a:lstStyle/>
          <a:p>
            <a:endParaRPr/>
          </a:p>
        </p:txBody>
      </p:sp>
      <p:sp>
        <p:nvSpPr>
          <p:cNvPr id="26" name="Rectangle 2"/>
          <p:cNvSpPr txBox="1">
            <a:spLocks noChangeArrowheads="1"/>
          </p:cNvSpPr>
          <p:nvPr/>
        </p:nvSpPr>
        <p:spPr>
          <a:xfrm>
            <a:off x="1330087" y="640816"/>
            <a:ext cx="2989678" cy="432135"/>
          </a:xfrm>
          <a:prstGeom prst="rect">
            <a:avLst/>
          </a:prstGeom>
          <a:solidFill>
            <a:schemeClr val="accent6">
              <a:lumMod val="40000"/>
              <a:lumOff val="60000"/>
            </a:schemeClr>
          </a:solidFill>
          <a:ln w="9525">
            <a:solidFill>
              <a:srgbClr val="FFC000"/>
            </a:solidFill>
            <a:miter lim="800000"/>
          </a:ln>
        </p:spPr>
        <p:txBody>
          <a:bodyPr/>
          <a:lstStyle>
            <a:defPPr>
              <a:defRPr lang="zh-CN"/>
            </a:defPPr>
            <a:lvl1pPr marL="257175" indent="-257175" algn="ctr" eaLnBrk="0" fontAlgn="base" hangingPunct="0">
              <a:spcBef>
                <a:spcPct val="20000"/>
              </a:spcBef>
              <a:spcAft>
                <a:spcPct val="0"/>
              </a:spcAft>
              <a:defRPr sz="2400" b="1">
                <a:latin typeface="宋体" panose="02010600030101010101" pitchFamily="2" charset="-122"/>
                <a:ea typeface="宋体" panose="02010600030101010101" pitchFamily="2" charset="-122"/>
                <a:cs typeface="楷体" panose="02010609060101010101" charset="-122"/>
              </a:defRPr>
            </a:lvl1pPr>
          </a:lstStyle>
          <a:p>
            <a:r>
              <a:rPr lang="zh-CN" altLang="en-US"/>
              <a:t>光的直线传播现象</a:t>
            </a:r>
          </a:p>
        </p:txBody>
      </p:sp>
      <p:sp>
        <p:nvSpPr>
          <p:cNvPr id="27" name="Rectangle 3"/>
          <p:cNvSpPr txBox="1">
            <a:spLocks noChangeArrowheads="1"/>
          </p:cNvSpPr>
          <p:nvPr/>
        </p:nvSpPr>
        <p:spPr>
          <a:xfrm>
            <a:off x="4319765" y="1095109"/>
            <a:ext cx="4596906" cy="1950317"/>
          </a:xfrm>
          <a:prstGeom prst="rect">
            <a:avLst/>
          </a:prstGeom>
          <a:noFill/>
        </p:spPr>
        <p:txBody>
          <a:bodyPr/>
          <a:lstStyle/>
          <a:p>
            <a:pPr marL="342900" indent="-342900" eaLnBrk="0" hangingPunct="0">
              <a:lnSpc>
                <a:spcPct val="120000"/>
              </a:lnSpc>
              <a:buFont typeface="Wingdings" panose="05000000000000000000" pitchFamily="2" charset="2"/>
              <a:buChar char="Ø"/>
              <a:defRPr/>
            </a:pPr>
            <a:r>
              <a:rPr kumimoji="1" lang="zh-CN" altLang="en-US" sz="2400" b="1" kern="0">
                <a:solidFill>
                  <a:srgbClr val="0000FF"/>
                </a:solidFill>
                <a:latin typeface="宋体" panose="02010600030101010101" pitchFamily="2" charset="-122"/>
                <a:ea typeface="宋体" panose="02010600030101010101" pitchFamily="2" charset="-122"/>
                <a:cs typeface="楷体" panose="02010609060101010101" charset="-122"/>
              </a:rPr>
              <a:t>影子的形成： </a:t>
            </a:r>
          </a:p>
          <a:p>
            <a:pPr eaLnBrk="0" hangingPunct="0">
              <a:lnSpc>
                <a:spcPct val="120000"/>
              </a:lnSpc>
              <a:defRPr/>
            </a:pPr>
            <a:r>
              <a:rPr kumimoji="1" lang="zh-CN" altLang="en-US" sz="2400" b="1" kern="0">
                <a:latin typeface="宋体" panose="02010600030101010101" pitchFamily="2" charset="-122"/>
                <a:ea typeface="宋体" panose="02010600030101010101" pitchFamily="2" charset="-122"/>
                <a:cs typeface="楷体" panose="02010609060101010101" charset="-122"/>
              </a:rPr>
              <a:t>     光在传播过程中遇到不透明的物体，在物体后面便形成了影子。</a:t>
            </a:r>
            <a:endParaRPr kumimoji="1" lang="en-US" altLang="zh-CN" sz="2400" b="1" kern="0">
              <a:latin typeface="宋体" panose="02010600030101010101" pitchFamily="2" charset="-122"/>
              <a:ea typeface="宋体" panose="02010600030101010101" pitchFamily="2" charset="-122"/>
              <a:cs typeface="楷体" panose="02010609060101010101" charset="-122"/>
            </a:endParaRPr>
          </a:p>
        </p:txBody>
      </p:sp>
      <p:pic>
        <p:nvPicPr>
          <p:cNvPr id="28" name="图片 27">
            <a:hlinkClick r:id="rId6" action="ppaction://hlinkfile"/>
          </p:cNvPr>
          <p:cNvPicPr>
            <a:picLocks noChangeAspect="1"/>
          </p:cNvPicPr>
          <p:nvPr/>
        </p:nvPicPr>
        <p:blipFill>
          <a:blip r:embed="rId7"/>
          <a:srcRect l="1434" r="2268"/>
          <a:stretch>
            <a:fillRect/>
          </a:stretch>
        </p:blipFill>
        <p:spPr>
          <a:xfrm>
            <a:off x="893445" y="1862455"/>
            <a:ext cx="2726690" cy="212217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9" name="菱形 28"/>
          <p:cNvSpPr/>
          <p:nvPr/>
        </p:nvSpPr>
        <p:spPr>
          <a:xfrm>
            <a:off x="716720" y="614164"/>
            <a:ext cx="449826" cy="485437"/>
          </a:xfrm>
          <a:prstGeom prst="diamond">
            <a:avLst/>
          </a:prstGeom>
          <a:solidFill>
            <a:schemeClr val="accent6">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2000"/>
                                        <p:tgtEl>
                                          <p:spTgt spid="15"/>
                                        </p:tgtEl>
                                      </p:cBhvr>
                                    </p:animEffect>
                                  </p:childTnLst>
                                </p:cTn>
                              </p:par>
                            </p:childTnLst>
                          </p:cTn>
                        </p:par>
                        <p:par>
                          <p:cTn id="27" fill="hold" nodeType="afterGroup">
                            <p:stCondLst>
                              <p:cond delay="2000"/>
                            </p:stCondLst>
                            <p:childTnLst>
                              <p:par>
                                <p:cTn id="28" presetID="1"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 presetClass="entr" presetSubtype="0" fill="hold" nodeType="clickEffect">
                                  <p:stCondLst>
                                    <p:cond delay="0"/>
                                  </p:stCondLst>
                                  <p:childTnLst>
                                    <p:set>
                                      <p:cBhvr>
                                        <p:cTn id="33"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 presetClass="entr" presetSubtype="0" fill="hold" nodeType="clickEffect">
                                  <p:stCondLst>
                                    <p:cond delay="0"/>
                                  </p:stCondLst>
                                  <p:childTnLst>
                                    <p:set>
                                      <p:cBhvr>
                                        <p:cTn id="37" dur="1" fill="hold">
                                          <p:stCondLst>
                                            <p:cond delay="0"/>
                                          </p:stCondLst>
                                        </p:cTn>
                                        <p:tgtEl>
                                          <p:spTgt spid="27">
                                            <p:txEl>
                                              <p:char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Rectangle 2"/>
          <p:cNvSpPr txBox="1">
            <a:spLocks noChangeArrowheads="1"/>
          </p:cNvSpPr>
          <p:nvPr/>
        </p:nvSpPr>
        <p:spPr>
          <a:xfrm>
            <a:off x="1253868" y="699083"/>
            <a:ext cx="3605955" cy="432135"/>
          </a:xfrm>
          <a:prstGeom prst="rect">
            <a:avLst/>
          </a:prstGeom>
          <a:solidFill>
            <a:schemeClr val="bg1"/>
          </a:solidFill>
        </p:spPr>
        <p:txBody>
          <a:bodyPr/>
          <a:lstStyle/>
          <a:p>
            <a:pPr marL="342900" indent="-342900" eaLnBrk="0" hangingPunct="0">
              <a:lnSpc>
                <a:spcPct val="120000"/>
              </a:lnSpc>
              <a:buFont typeface="Wingdings" panose="05000000000000000000" pitchFamily="2" charset="2"/>
              <a:buChar char="Ø"/>
              <a:defRPr/>
            </a:pPr>
            <a:r>
              <a:rPr kumimoji="1" lang="zh-CN" altLang="en-US" sz="2400" b="1" kern="0">
                <a:solidFill>
                  <a:srgbClr val="0000FF"/>
                </a:solidFill>
                <a:latin typeface="宋体" panose="02010600030101010101" pitchFamily="2" charset="-122"/>
                <a:ea typeface="宋体" panose="02010600030101010101" pitchFamily="2" charset="-122"/>
                <a:cs typeface="楷体" panose="02010609060101010101" charset="-122"/>
              </a:rPr>
              <a:t>日食和月食的形成</a:t>
            </a:r>
          </a:p>
        </p:txBody>
      </p:sp>
      <p:pic>
        <p:nvPicPr>
          <p:cNvPr id="6"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54940" y="1196037"/>
            <a:ext cx="5031162" cy="358176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graphicFrame>
        <p:nvGraphicFramePr>
          <p:cNvPr id="5" name="表格 4"/>
          <p:cNvGraphicFramePr>
            <a:graphicFrameLocks noGrp="1"/>
          </p:cNvGraphicFramePr>
          <p:nvPr/>
        </p:nvGraphicFramePr>
        <p:xfrm>
          <a:off x="326833" y="833708"/>
          <a:ext cx="8607955" cy="3931333"/>
        </p:xfrm>
        <a:graphic>
          <a:graphicData uri="http://schemas.openxmlformats.org/drawingml/2006/table">
            <a:tbl>
              <a:tblPr firstRow="1" bandRow="1">
                <a:tableStyleId>{5940675A-B579-460E-94D1-54222C63F5DA}</a:tableStyleId>
              </a:tblPr>
              <a:tblGrid>
                <a:gridCol w="708293">
                  <a:extLst>
                    <a:ext uri="{9D8B030D-6E8A-4147-A177-3AD203B41FA5}">
                      <a16:colId xmlns:a16="http://schemas.microsoft.com/office/drawing/2014/main" val="20000"/>
                    </a:ext>
                  </a:extLst>
                </a:gridCol>
                <a:gridCol w="4325031">
                  <a:extLst>
                    <a:ext uri="{9D8B030D-6E8A-4147-A177-3AD203B41FA5}">
                      <a16:colId xmlns:a16="http://schemas.microsoft.com/office/drawing/2014/main" val="20001"/>
                    </a:ext>
                  </a:extLst>
                </a:gridCol>
                <a:gridCol w="3574631">
                  <a:extLst>
                    <a:ext uri="{9D8B030D-6E8A-4147-A177-3AD203B41FA5}">
                      <a16:colId xmlns:a16="http://schemas.microsoft.com/office/drawing/2014/main" val="20002"/>
                    </a:ext>
                  </a:extLst>
                </a:gridCol>
              </a:tblGrid>
              <a:tr h="1861083">
                <a:tc>
                  <a:txBody>
                    <a:bodyPr/>
                    <a:lstStyle/>
                    <a:p>
                      <a:pPr indent="0" algn="ctr">
                        <a:buNone/>
                      </a:pPr>
                      <a:r>
                        <a:rPr lang="en-US" sz="2400" b="1" err="1">
                          <a:solidFill>
                            <a:srgbClr val="000000"/>
                          </a:solidFill>
                          <a:latin typeface="宋体" panose="02010600030101010101" pitchFamily="2" charset="-122"/>
                          <a:ea typeface="宋体" panose="02010600030101010101" pitchFamily="2" charset="-122"/>
                          <a:cs typeface="方正楷体_GBK" charset="0"/>
                        </a:rPr>
                        <a:t>日食</a:t>
                      </a:r>
                      <a:endParaRPr lang="en-US" altLang="en-US" sz="2400" b="1">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noFill/>
                  </a:tcPr>
                </a:tc>
                <a:tc>
                  <a:txBody>
                    <a:bodyPr/>
                    <a:lstStyle/>
                    <a:p>
                      <a:pPr indent="0">
                        <a:buNone/>
                      </a:pPr>
                      <a:r>
                        <a:rPr lang="en-US" sz="2100" b="1">
                          <a:solidFill>
                            <a:srgbClr val="000000"/>
                          </a:solidFill>
                          <a:latin typeface="宋体" panose="02010600030101010101" pitchFamily="2" charset="-122"/>
                          <a:ea typeface="宋体" panose="02010600030101010101" pitchFamily="2" charset="-122"/>
                          <a:cs typeface="楷体" panose="02010609060101010101" charset="-122"/>
                        </a:rPr>
                        <a:t>    </a:t>
                      </a:r>
                      <a:r>
                        <a:rPr lang="en-US" sz="2200" b="1">
                          <a:solidFill>
                            <a:srgbClr val="000000"/>
                          </a:solidFill>
                          <a:latin typeface="宋体" panose="02010600030101010101" pitchFamily="2" charset="-122"/>
                          <a:ea typeface="宋体" panose="02010600030101010101" pitchFamily="2" charset="-122"/>
                          <a:cs typeface="楷体" panose="02010609060101010101" charset="-122"/>
                        </a:rPr>
                        <a:t>当</a:t>
                      </a:r>
                      <a:r>
                        <a:rPr lang="en-US" sz="2200" b="1">
                          <a:solidFill>
                            <a:srgbClr val="FF0000"/>
                          </a:solidFill>
                          <a:latin typeface="宋体" panose="02010600030101010101" pitchFamily="2" charset="-122"/>
                          <a:ea typeface="宋体" panose="02010600030101010101" pitchFamily="2" charset="-122"/>
                          <a:cs typeface="楷体" panose="02010609060101010101" charset="-122"/>
                        </a:rPr>
                        <a:t>月球转到地球和太阳之间</a:t>
                      </a:r>
                      <a:r>
                        <a:rPr lang="en-US" sz="2200" b="1">
                          <a:solidFill>
                            <a:srgbClr val="000000"/>
                          </a:solidFill>
                          <a:latin typeface="宋体" panose="02010600030101010101" pitchFamily="2" charset="-122"/>
                          <a:ea typeface="宋体" panose="02010600030101010101" pitchFamily="2" charset="-122"/>
                          <a:cs typeface="楷体" panose="02010609060101010101" charset="-122"/>
                        </a:rPr>
                        <a:t>且在同一条直线上时,由于光的直线传播,月球就挡住了太阳射向地球的光,在地球上处于阴影区域的人们便看到了日食</a:t>
                      </a:r>
                      <a:r>
                        <a:rPr lang="zh-CN" altLang="en-US" sz="2200" b="1">
                          <a:solidFill>
                            <a:srgbClr val="000000"/>
                          </a:solidFill>
                          <a:latin typeface="宋体" panose="02010600030101010101" pitchFamily="2" charset="-122"/>
                          <a:ea typeface="宋体" panose="02010600030101010101" pitchFamily="2" charset="-122"/>
                          <a:cs typeface="楷体" panose="02010609060101010101" charset="-122"/>
                        </a:rPr>
                        <a:t>。</a:t>
                      </a:r>
                      <a:endParaRPr lang="en-US" altLang="en-US" sz="2200" b="1">
                        <a:solidFill>
                          <a:srgbClr val="000000"/>
                        </a:solidFill>
                        <a:latin typeface="宋体" panose="02010600030101010101" pitchFamily="2" charset="-122"/>
                        <a:ea typeface="宋体" panose="02010600030101010101" pitchFamily="2" charset="-122"/>
                        <a:cs typeface="楷体" panose="02010609060101010101" charset="-122"/>
                      </a:endParaRPr>
                    </a:p>
                  </a:txBody>
                  <a:tcPr marL="28555" marR="28555"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noFill/>
                  </a:tcPr>
                </a:tc>
                <a:tc>
                  <a:txBody>
                    <a:bodyPr/>
                    <a:lstStyle/>
                    <a:p>
                      <a:pPr indent="0" algn="ctr">
                        <a:buNone/>
                      </a:pPr>
                      <a:endParaRPr lang="en-US" altLang="en-US" sz="2400" b="1">
                        <a:solidFill>
                          <a:srgbClr val="000000"/>
                        </a:solidFill>
                        <a:latin typeface="楷体" panose="02010609060101010101" charset="-122"/>
                        <a:ea typeface="楷体" panose="02010609060101010101" charset="-122"/>
                        <a:cs typeface="NEU-BZ-S92" charset="0"/>
                      </a:endParaRPr>
                    </a:p>
                  </a:txBody>
                  <a:tcPr marL="0" marR="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0250">
                <a:tc>
                  <a:txBody>
                    <a:bodyPr/>
                    <a:lstStyle/>
                    <a:p>
                      <a:pPr indent="0" algn="ctr">
                        <a:buNone/>
                      </a:pPr>
                      <a:r>
                        <a:rPr lang="en-US" sz="2400" b="1" err="1">
                          <a:solidFill>
                            <a:srgbClr val="000000"/>
                          </a:solidFill>
                          <a:latin typeface="宋体" panose="02010600030101010101" pitchFamily="2" charset="-122"/>
                          <a:ea typeface="宋体" panose="02010600030101010101" pitchFamily="2" charset="-122"/>
                          <a:cs typeface="方正楷体_GBK" charset="0"/>
                        </a:rPr>
                        <a:t>月食</a:t>
                      </a:r>
                      <a:endParaRPr lang="en-US" altLang="en-US" sz="2400" b="1">
                        <a:solidFill>
                          <a:srgbClr val="000000"/>
                        </a:solidFill>
                        <a:latin typeface="宋体" panose="02010600030101010101" pitchFamily="2" charset="-122"/>
                        <a:ea typeface="宋体" panose="02010600030101010101" pitchFamily="2" charset="-122"/>
                        <a:cs typeface="方正楷体_GBK" charset="0"/>
                      </a:endParaRPr>
                    </a:p>
                  </a:txBody>
                  <a:tcPr marL="0" marR="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noFill/>
                  </a:tcPr>
                </a:tc>
                <a:tc>
                  <a:txBody>
                    <a:bodyPr/>
                    <a:lstStyle/>
                    <a:p>
                      <a:pPr indent="0">
                        <a:buNone/>
                      </a:pPr>
                      <a:r>
                        <a:rPr lang="en-US" sz="2200" b="1">
                          <a:solidFill>
                            <a:srgbClr val="000000"/>
                          </a:solidFill>
                          <a:latin typeface="宋体" panose="02010600030101010101" pitchFamily="2" charset="-122"/>
                          <a:ea typeface="宋体" panose="02010600030101010101" pitchFamily="2" charset="-122"/>
                          <a:cs typeface="楷体" panose="02010609060101010101" charset="-122"/>
                        </a:rPr>
                        <a:t>    当</a:t>
                      </a:r>
                      <a:r>
                        <a:rPr lang="en-US" sz="2200" b="1">
                          <a:solidFill>
                            <a:srgbClr val="FF0000"/>
                          </a:solidFill>
                          <a:latin typeface="宋体" panose="02010600030101010101" pitchFamily="2" charset="-122"/>
                          <a:ea typeface="宋体" panose="02010600030101010101" pitchFamily="2" charset="-122"/>
                          <a:cs typeface="楷体" panose="02010609060101010101" charset="-122"/>
                        </a:rPr>
                        <a:t>地球转到月球和太阳之间</a:t>
                      </a:r>
                      <a:r>
                        <a:rPr lang="en-US" sz="2200" b="1">
                          <a:solidFill>
                            <a:srgbClr val="000000"/>
                          </a:solidFill>
                          <a:latin typeface="宋体" panose="02010600030101010101" pitchFamily="2" charset="-122"/>
                          <a:ea typeface="宋体" panose="02010600030101010101" pitchFamily="2" charset="-122"/>
                          <a:cs typeface="楷体" panose="02010609060101010101" charset="-122"/>
                        </a:rPr>
                        <a:t>且在同一条直线上时,由于光的直线传播,地球就挡住了太阳射向月球的光,处于阴影部分的月球便不能反射太阳光,就形成了月食</a:t>
                      </a:r>
                      <a:r>
                        <a:rPr lang="zh-CN" altLang="en-US" sz="2200" b="1">
                          <a:solidFill>
                            <a:srgbClr val="000000"/>
                          </a:solidFill>
                          <a:latin typeface="宋体" panose="02010600030101010101" pitchFamily="2" charset="-122"/>
                          <a:ea typeface="宋体" panose="02010600030101010101" pitchFamily="2" charset="-122"/>
                          <a:cs typeface="楷体" panose="02010609060101010101" charset="-122"/>
                        </a:rPr>
                        <a:t>。</a:t>
                      </a:r>
                      <a:endParaRPr lang="en-US" altLang="en-US" sz="2200" b="1">
                        <a:solidFill>
                          <a:srgbClr val="000000"/>
                        </a:solidFill>
                        <a:latin typeface="宋体" panose="02010600030101010101" pitchFamily="2" charset="-122"/>
                        <a:ea typeface="宋体" panose="02010600030101010101" pitchFamily="2" charset="-122"/>
                        <a:cs typeface="楷体" panose="02010609060101010101" charset="-122"/>
                      </a:endParaRPr>
                    </a:p>
                  </a:txBody>
                  <a:tcPr marL="28555" marR="28555"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noFill/>
                  </a:tcPr>
                </a:tc>
                <a:tc>
                  <a:txBody>
                    <a:bodyPr/>
                    <a:lstStyle/>
                    <a:p>
                      <a:pPr indent="0" algn="ctr">
                        <a:buNone/>
                      </a:pPr>
                      <a:endParaRPr lang="en-US" altLang="en-US" sz="2400" b="1">
                        <a:solidFill>
                          <a:srgbClr val="000000"/>
                        </a:solidFill>
                        <a:latin typeface="楷体" panose="02010609060101010101" charset="-122"/>
                        <a:ea typeface="楷体" panose="02010609060101010101" charset="-122"/>
                        <a:cs typeface="NEU-BZ-S92" charset="0"/>
                      </a:endParaRPr>
                    </a:p>
                  </a:txBody>
                  <a:tcPr marL="0" marR="0"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6" name="XJ31.eps"/>
          <p:cNvPicPr>
            <a:picLocks noChangeAspect="1"/>
          </p:cNvPicPr>
          <p:nvPr/>
        </p:nvPicPr>
        <p:blipFill>
          <a:blip r:embed="rId3"/>
          <a:stretch>
            <a:fillRect/>
          </a:stretch>
        </p:blipFill>
        <p:spPr>
          <a:xfrm>
            <a:off x="5416792" y="1362693"/>
            <a:ext cx="3431374" cy="1066060"/>
          </a:xfrm>
          <a:prstGeom prst="rect">
            <a:avLst/>
          </a:prstGeom>
        </p:spPr>
      </p:pic>
      <p:pic>
        <p:nvPicPr>
          <p:cNvPr id="7" name="XJ32.eps"/>
          <p:cNvPicPr>
            <a:picLocks noChangeAspect="1"/>
          </p:cNvPicPr>
          <p:nvPr/>
        </p:nvPicPr>
        <p:blipFill>
          <a:blip r:embed="rId4"/>
          <a:stretch>
            <a:fillRect/>
          </a:stretch>
        </p:blipFill>
        <p:spPr>
          <a:xfrm>
            <a:off x="5416790" y="3078861"/>
            <a:ext cx="3431375" cy="1383498"/>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1340628" y="601959"/>
            <a:ext cx="3078972" cy="535531"/>
          </a:xfrm>
          <a:prstGeom prst="rect">
            <a:avLst/>
          </a:prstGeom>
          <a:solidFill>
            <a:schemeClr val="bg1"/>
          </a:solidFill>
        </p:spPr>
        <p:txBody>
          <a:bodyPr wrap="square" rtlCol="0">
            <a:spAutoFit/>
          </a:bodyPr>
          <a:lstStyle/>
          <a:p>
            <a:pPr marL="342900" indent="-342900" eaLnBrk="0" hangingPunct="0">
              <a:lnSpc>
                <a:spcPct val="120000"/>
              </a:lnSpc>
              <a:buFont typeface="Wingdings" panose="05000000000000000000" pitchFamily="2" charset="2"/>
              <a:buChar char="Ø"/>
              <a:defRPr/>
            </a:pPr>
            <a:r>
              <a:rPr kumimoji="1" lang="zh-CN" altLang="en-US" sz="2400" b="1" kern="0">
                <a:solidFill>
                  <a:srgbClr val="0000FF"/>
                </a:solidFill>
                <a:latin typeface="宋体" panose="02010600030101010101" pitchFamily="2" charset="-122"/>
                <a:ea typeface="宋体" panose="02010600030101010101" pitchFamily="2" charset="-122"/>
                <a:cs typeface="楷体" panose="02010609060101010101" charset="-122"/>
              </a:rPr>
              <a:t>小孔成像</a:t>
            </a:r>
          </a:p>
        </p:txBody>
      </p:sp>
      <p:sp>
        <p:nvSpPr>
          <p:cNvPr id="6" name="文本框 17"/>
          <p:cNvSpPr txBox="1"/>
          <p:nvPr/>
        </p:nvSpPr>
        <p:spPr>
          <a:xfrm>
            <a:off x="4865180" y="1702360"/>
            <a:ext cx="3959106" cy="1754326"/>
          </a:xfrm>
          <a:prstGeom prst="rect">
            <a:avLst/>
          </a:prstGeom>
          <a:solidFill>
            <a:schemeClr val="bg1"/>
          </a:solidFill>
        </p:spPr>
        <p:txBody>
          <a:bodyPr wrap="square" rtlCol="0" anchor="t">
            <a:spAutoFit/>
          </a:bodyPr>
          <a:lstStyle/>
          <a:p>
            <a:pPr>
              <a:lnSpc>
                <a:spcPct val="150000"/>
              </a:lnSpc>
            </a:pPr>
            <a:r>
              <a:rPr lang="en-US" sz="2400" b="1">
                <a:solidFill>
                  <a:srgbClr val="000000"/>
                </a:solidFill>
                <a:latin typeface="宋体" panose="02010600030101010101" pitchFamily="2" charset="-122"/>
                <a:ea typeface="宋体" panose="02010600030101010101" pitchFamily="2" charset="-122"/>
                <a:cs typeface="楷体" panose="02010609060101010101" charset="-122"/>
                <a:sym typeface="+mn-ea"/>
              </a:rPr>
              <a:t>    小孔成像</a:t>
            </a:r>
            <a:r>
              <a:rPr lang="zh-CN" altLang="en-US" sz="2400" b="1">
                <a:solidFill>
                  <a:srgbClr val="000000"/>
                </a:solidFill>
                <a:latin typeface="宋体" panose="02010600030101010101" pitchFamily="2" charset="-122"/>
                <a:ea typeface="宋体" panose="02010600030101010101" pitchFamily="2" charset="-122"/>
                <a:cs typeface="楷体" panose="02010609060101010101" charset="-122"/>
                <a:sym typeface="+mn-ea"/>
              </a:rPr>
              <a:t>中，像的形状决定于物的形状，而与小孔的形状无关。</a:t>
            </a:r>
          </a:p>
        </p:txBody>
      </p:sp>
      <p:pic>
        <p:nvPicPr>
          <p:cNvPr id="11"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44774" y="1329963"/>
            <a:ext cx="3391477" cy="234904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grpSp>
        <p:nvGrpSpPr>
          <p:cNvPr id="5" name="组合 4"/>
          <p:cNvGrpSpPr/>
          <p:nvPr/>
        </p:nvGrpSpPr>
        <p:grpSpPr>
          <a:xfrm>
            <a:off x="83443" y="1361011"/>
            <a:ext cx="3969644" cy="3582246"/>
            <a:chOff x="481" y="2588"/>
            <a:chExt cx="8341" cy="7527"/>
          </a:xfrm>
        </p:grpSpPr>
        <p:pic>
          <p:nvPicPr>
            <p:cNvPr id="6" name="图片 5" descr="3-图片-39树影斑驳"/>
            <p:cNvPicPr>
              <a:picLocks noChangeAspect="1"/>
            </p:cNvPicPr>
            <p:nvPr/>
          </p:nvPicPr>
          <p:blipFill>
            <a:blip r:embed="rId3"/>
            <a:stretch>
              <a:fillRect/>
            </a:stretch>
          </p:blipFill>
          <p:spPr>
            <a:xfrm>
              <a:off x="481" y="2588"/>
              <a:ext cx="8341" cy="7527"/>
            </a:xfrm>
            <a:prstGeom prst="rect">
              <a:avLst/>
            </a:prstGeom>
            <a:noFill/>
            <a:ln w="9525">
              <a:noFill/>
            </a:ln>
          </p:spPr>
        </p:pic>
        <p:sp>
          <p:nvSpPr>
            <p:cNvPr id="7" name="文本框 62466"/>
            <p:cNvSpPr txBox="1"/>
            <p:nvPr/>
          </p:nvSpPr>
          <p:spPr>
            <a:xfrm>
              <a:off x="7447" y="6880"/>
              <a:ext cx="1163" cy="2894"/>
            </a:xfrm>
            <a:prstGeom prst="rect">
              <a:avLst/>
            </a:prstGeom>
            <a:noFill/>
            <a:ln w="9525">
              <a:noFill/>
            </a:ln>
          </p:spPr>
          <p:txBody>
            <a:bodyPr vert="eaVert" wrap="square">
              <a:spAutoFit/>
            </a:bodyPr>
            <a:lstStyle/>
            <a:p>
              <a:pPr>
                <a:spcBef>
                  <a:spcPct val="50000"/>
                </a:spcBef>
                <a:buClr>
                  <a:schemeClr val="bg1"/>
                </a:buClr>
              </a:pPr>
              <a:r>
                <a:rPr lang="zh-CN" altLang="en-US" sz="2400" b="1">
                  <a:solidFill>
                    <a:srgbClr val="FF0000"/>
                  </a:solidFill>
                  <a:latin typeface="楷体" panose="02010609060101010101" charset="-122"/>
                  <a:ea typeface="楷体" panose="02010609060101010101" charset="-122"/>
                </a:rPr>
                <a:t>树影斑斑</a:t>
              </a:r>
            </a:p>
          </p:txBody>
        </p:sp>
      </p:grpSp>
      <p:grpSp>
        <p:nvGrpSpPr>
          <p:cNvPr id="8" name="组合 7"/>
          <p:cNvGrpSpPr/>
          <p:nvPr/>
        </p:nvGrpSpPr>
        <p:grpSpPr>
          <a:xfrm>
            <a:off x="2593605" y="1361486"/>
            <a:ext cx="4775376" cy="3581770"/>
            <a:chOff x="-2970" y="2791"/>
            <a:chExt cx="10034" cy="7526"/>
          </a:xfrm>
        </p:grpSpPr>
        <p:pic>
          <p:nvPicPr>
            <p:cNvPr id="9" name="图片 8"/>
            <p:cNvPicPr>
              <a:picLocks noChangeAspect="1"/>
            </p:cNvPicPr>
            <p:nvPr/>
          </p:nvPicPr>
          <p:blipFill>
            <a:blip r:embed="rId4"/>
            <a:stretch>
              <a:fillRect/>
            </a:stretch>
          </p:blipFill>
          <p:spPr>
            <a:xfrm>
              <a:off x="-2970" y="2791"/>
              <a:ext cx="10034" cy="7526"/>
            </a:xfrm>
            <a:prstGeom prst="rect">
              <a:avLst/>
            </a:prstGeom>
          </p:spPr>
        </p:pic>
        <p:sp>
          <p:nvSpPr>
            <p:cNvPr id="10" name="文本框 3"/>
            <p:cNvSpPr txBox="1"/>
            <p:nvPr/>
          </p:nvSpPr>
          <p:spPr>
            <a:xfrm>
              <a:off x="-2808" y="2791"/>
              <a:ext cx="3986" cy="1745"/>
            </a:xfrm>
            <a:prstGeom prst="rect">
              <a:avLst/>
            </a:prstGeom>
            <a:noFill/>
          </p:spPr>
          <p:txBody>
            <a:bodyPr wrap="square" rtlCol="0">
              <a:spAutoFit/>
            </a:bodyPr>
            <a:lstStyle/>
            <a:p>
              <a:r>
                <a:rPr lang="zh-CN" altLang="en-US" sz="2400" b="1">
                  <a:solidFill>
                    <a:srgbClr val="FF0000"/>
                  </a:solidFill>
                  <a:latin typeface="宋体" panose="02010600030101010101" pitchFamily="2" charset="-122"/>
                  <a:ea typeface="宋体" panose="02010600030101010101" pitchFamily="2" charset="-122"/>
                </a:rPr>
                <a:t>室内墙上的倒立实像</a:t>
              </a:r>
            </a:p>
          </p:txBody>
        </p:sp>
      </p:grpSp>
      <p:grpSp>
        <p:nvGrpSpPr>
          <p:cNvPr id="11" name="组合 10"/>
          <p:cNvGrpSpPr/>
          <p:nvPr/>
        </p:nvGrpSpPr>
        <p:grpSpPr>
          <a:xfrm>
            <a:off x="4567718" y="1361489"/>
            <a:ext cx="4298504" cy="3567016"/>
            <a:chOff x="8472" y="2223"/>
            <a:chExt cx="9032" cy="7495"/>
          </a:xfrm>
        </p:grpSpPr>
        <p:grpSp>
          <p:nvGrpSpPr>
            <p:cNvPr id="13" name="Group 38"/>
            <p:cNvGrpSpPr/>
            <p:nvPr/>
          </p:nvGrpSpPr>
          <p:grpSpPr>
            <a:xfrm>
              <a:off x="8472" y="2223"/>
              <a:ext cx="9032" cy="7495"/>
              <a:chOff x="0" y="255"/>
              <a:chExt cx="5420" cy="4490"/>
            </a:xfrm>
          </p:grpSpPr>
          <p:sp>
            <p:nvSpPr>
              <p:cNvPr id="15" name="Text Box 6"/>
              <p:cNvSpPr txBox="1"/>
              <p:nvPr/>
            </p:nvSpPr>
            <p:spPr>
              <a:xfrm>
                <a:off x="0" y="255"/>
                <a:ext cx="2132" cy="2439"/>
              </a:xfrm>
              <a:prstGeom prst="rect">
                <a:avLst/>
              </a:prstGeom>
              <a:noFill/>
              <a:ln w="9525">
                <a:noFill/>
              </a:ln>
            </p:spPr>
            <p:txBody>
              <a:bodyPr>
                <a:spAutoFit/>
              </a:bodyPr>
              <a:lstStyle/>
              <a:p>
                <a:r>
                  <a:rPr lang="zh-CN" altLang="en-US" sz="2400" b="1">
                    <a:solidFill>
                      <a:srgbClr val="FF0000"/>
                    </a:solidFill>
                    <a:latin typeface="楷体" panose="02010609060101010101" charset="-122"/>
                    <a:ea typeface="楷体" panose="02010609060101010101" charset="-122"/>
                  </a:rPr>
                  <a:t>日偏食时，太阳通过树叶间的小孔在墙上成像</a:t>
                </a:r>
              </a:p>
            </p:txBody>
          </p:sp>
          <p:pic>
            <p:nvPicPr>
              <p:cNvPr id="16" name="Picture 5"/>
              <p:cNvPicPr>
                <a:picLocks noChangeAspect="1"/>
              </p:cNvPicPr>
              <p:nvPr/>
            </p:nvPicPr>
            <p:blipFill>
              <a:blip r:embed="rId5"/>
              <a:stretch>
                <a:fillRect/>
              </a:stretch>
            </p:blipFill>
            <p:spPr>
              <a:xfrm>
                <a:off x="0" y="255"/>
                <a:ext cx="5420" cy="4490"/>
              </a:xfrm>
              <a:prstGeom prst="rect">
                <a:avLst/>
              </a:prstGeom>
              <a:noFill/>
              <a:ln w="9525">
                <a:noFill/>
              </a:ln>
            </p:spPr>
          </p:pic>
        </p:grpSp>
        <p:sp>
          <p:nvSpPr>
            <p:cNvPr id="14" name="Text Box 6"/>
            <p:cNvSpPr txBox="1"/>
            <p:nvPr/>
          </p:nvSpPr>
          <p:spPr>
            <a:xfrm>
              <a:off x="8744" y="2224"/>
              <a:ext cx="8760" cy="1746"/>
            </a:xfrm>
            <a:prstGeom prst="rect">
              <a:avLst/>
            </a:prstGeom>
            <a:noFill/>
            <a:ln w="9525">
              <a:noFill/>
            </a:ln>
          </p:spPr>
          <p:txBody>
            <a:bodyPr wrap="square">
              <a:spAutoFit/>
            </a:bodyPr>
            <a:lstStyle/>
            <a:p>
              <a:r>
                <a:rPr lang="zh-CN" altLang="en-US" sz="2400" b="1">
                  <a:solidFill>
                    <a:srgbClr val="FF0000"/>
                  </a:solidFill>
                  <a:latin typeface="宋体" panose="02010600030101010101" pitchFamily="2" charset="-122"/>
                  <a:ea typeface="宋体" panose="02010600030101010101" pitchFamily="2" charset="-122"/>
                </a:rPr>
                <a:t>日偏食时，太阳通过树叶间的小孔在墙上成像</a:t>
              </a:r>
            </a:p>
          </p:txBody>
        </p:sp>
      </p:grpSp>
      <p:sp>
        <p:nvSpPr>
          <p:cNvPr id="17" name="文本框 7"/>
          <p:cNvSpPr txBox="1"/>
          <p:nvPr/>
        </p:nvSpPr>
        <p:spPr>
          <a:xfrm>
            <a:off x="2888719" y="651013"/>
            <a:ext cx="3357997" cy="461505"/>
          </a:xfrm>
          <a:prstGeom prst="rect">
            <a:avLst/>
          </a:prstGeom>
          <a:solidFill>
            <a:schemeClr val="accent2"/>
          </a:solidFill>
        </p:spPr>
        <p:txBody>
          <a:bodyPr wrap="square" rtlCol="0">
            <a:spAutoFit/>
          </a:bodyPr>
          <a:lstStyle/>
          <a:p>
            <a:r>
              <a:rPr lang="zh-CN" altLang="en-US" sz="2400" b="1">
                <a:latin typeface="宋体" panose="02010600030101010101" pitchFamily="2" charset="-122"/>
                <a:ea typeface="宋体" panose="02010600030101010101" pitchFamily="2" charset="-122"/>
              </a:rPr>
              <a:t>生活中的</a:t>
            </a:r>
            <a:r>
              <a:rPr lang="zh-CN" altLang="en-US" sz="2400" b="1">
                <a:latin typeface="宋体" panose="02010600030101010101" pitchFamily="2" charset="-122"/>
                <a:ea typeface="宋体" panose="02010600030101010101" pitchFamily="2" charset="-122"/>
                <a:cs typeface="Times New Roman" panose="02020603050405020304" pitchFamily="18" charset="0"/>
              </a:rPr>
              <a:t>小孔</a:t>
            </a:r>
            <a:r>
              <a:rPr lang="zh-CN" altLang="en-US" sz="2400" b="1">
                <a:latin typeface="宋体" panose="02010600030101010101" pitchFamily="2" charset="-122"/>
                <a:ea typeface="宋体" panose="02010600030101010101" pitchFamily="2" charset="-122"/>
              </a:rPr>
              <a:t>成像现象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5" name="图片 4"/>
          <p:cNvPicPr>
            <a:picLocks noChangeAspect="1"/>
          </p:cNvPicPr>
          <p:nvPr/>
        </p:nvPicPr>
        <p:blipFill>
          <a:blip r:embed="rId3"/>
          <a:stretch>
            <a:fillRect/>
          </a:stretch>
        </p:blipFill>
        <p:spPr>
          <a:xfrm>
            <a:off x="1371920" y="784198"/>
            <a:ext cx="6399689" cy="1823248"/>
          </a:xfrm>
          <a:prstGeom prst="rect">
            <a:avLst/>
          </a:prstGeom>
          <a:noFill/>
          <a:ln w="9525">
            <a:noFill/>
          </a:ln>
        </p:spPr>
      </p:pic>
      <p:grpSp>
        <p:nvGrpSpPr>
          <p:cNvPr id="6" name="组合 5"/>
          <p:cNvGrpSpPr/>
          <p:nvPr/>
        </p:nvGrpSpPr>
        <p:grpSpPr>
          <a:xfrm>
            <a:off x="467674" y="2680975"/>
            <a:ext cx="3092287" cy="2318919"/>
            <a:chOff x="3061" y="1706"/>
            <a:chExt cx="2599" cy="1949"/>
          </a:xfrm>
        </p:grpSpPr>
        <p:pic>
          <p:nvPicPr>
            <p:cNvPr id="7" name="图片 6" descr="IMG_4077"/>
            <p:cNvPicPr>
              <a:picLocks noChangeAspect="1"/>
            </p:cNvPicPr>
            <p:nvPr/>
          </p:nvPicPr>
          <p:blipFill>
            <a:blip r:embed="rId4"/>
            <a:stretch>
              <a:fillRect/>
            </a:stretch>
          </p:blipFill>
          <p:spPr>
            <a:xfrm>
              <a:off x="3061" y="1706"/>
              <a:ext cx="2599" cy="1949"/>
            </a:xfrm>
            <a:prstGeom prst="rect">
              <a:avLst/>
            </a:prstGeom>
            <a:noFill/>
            <a:ln w="9525">
              <a:noFill/>
            </a:ln>
          </p:spPr>
        </p:pic>
        <p:sp>
          <p:nvSpPr>
            <p:cNvPr id="8" name="文本框 159762"/>
            <p:cNvSpPr txBox="1"/>
            <p:nvPr/>
          </p:nvSpPr>
          <p:spPr>
            <a:xfrm>
              <a:off x="3061" y="1768"/>
              <a:ext cx="1326" cy="388"/>
            </a:xfrm>
            <a:prstGeom prst="rect">
              <a:avLst/>
            </a:prstGeom>
            <a:noFill/>
            <a:ln w="9525">
              <a:noFill/>
            </a:ln>
          </p:spPr>
          <p:txBody>
            <a:bodyPr wrap="square">
              <a:spAutoFit/>
            </a:bodyPr>
            <a:lstStyle/>
            <a:p>
              <a:r>
                <a:rPr lang="zh-CN" altLang="en-US" sz="2400" b="1">
                  <a:solidFill>
                    <a:srgbClr val="FF0000"/>
                  </a:solidFill>
                  <a:latin typeface="宋体" panose="02010600030101010101" pitchFamily="2" charset="-122"/>
                  <a:ea typeface="宋体" panose="02010600030101010101" pitchFamily="2" charset="-122"/>
                </a:rPr>
                <a:t>队伍对齐</a:t>
              </a:r>
            </a:p>
          </p:txBody>
        </p:sp>
      </p:grpSp>
      <p:sp>
        <p:nvSpPr>
          <p:cNvPr id="9" name="文本框 2"/>
          <p:cNvSpPr txBox="1"/>
          <p:nvPr/>
        </p:nvSpPr>
        <p:spPr>
          <a:xfrm>
            <a:off x="678029" y="885415"/>
            <a:ext cx="7437194" cy="1753108"/>
          </a:xfrm>
          <a:prstGeom prst="rect">
            <a:avLst/>
          </a:prstGeom>
          <a:solidFill>
            <a:schemeClr val="bg1"/>
          </a:solidFill>
        </p:spPr>
        <p:txBody>
          <a:bodyPr wrap="square" rtlCol="0">
            <a:spAutoFit/>
          </a:bodyPr>
          <a:lstStyle/>
          <a:p>
            <a:endParaRPr lang="zh-CN" altLang="en-US" sz="2700" b="1"/>
          </a:p>
          <a:p>
            <a:endParaRPr lang="zh-CN" altLang="en-US" sz="2700" b="1"/>
          </a:p>
          <a:p>
            <a:endParaRPr lang="zh-CN" altLang="en-US" sz="2700" b="1"/>
          </a:p>
          <a:p>
            <a:endParaRPr lang="zh-CN" altLang="en-US" sz="2700" b="1"/>
          </a:p>
        </p:txBody>
      </p:sp>
      <p:grpSp>
        <p:nvGrpSpPr>
          <p:cNvPr id="10" name="组合 9"/>
          <p:cNvGrpSpPr/>
          <p:nvPr/>
        </p:nvGrpSpPr>
        <p:grpSpPr>
          <a:xfrm>
            <a:off x="1471388" y="673311"/>
            <a:ext cx="6344006" cy="2004573"/>
            <a:chOff x="3136" y="1366"/>
            <a:chExt cx="13330" cy="4212"/>
          </a:xfrm>
        </p:grpSpPr>
        <p:grpSp>
          <p:nvGrpSpPr>
            <p:cNvPr id="11" name="组合 159763"/>
            <p:cNvGrpSpPr/>
            <p:nvPr/>
          </p:nvGrpSpPr>
          <p:grpSpPr>
            <a:xfrm>
              <a:off x="3136" y="1366"/>
              <a:ext cx="13330" cy="4213"/>
              <a:chOff x="236" y="624"/>
              <a:chExt cx="5332" cy="1685"/>
            </a:xfrm>
          </p:grpSpPr>
          <p:pic>
            <p:nvPicPr>
              <p:cNvPr id="14" name="图片 13"/>
              <p:cNvPicPr>
                <a:picLocks noChangeAspect="1"/>
              </p:cNvPicPr>
              <p:nvPr/>
            </p:nvPicPr>
            <p:blipFill>
              <a:blip r:embed="rId5"/>
              <a:stretch>
                <a:fillRect/>
              </a:stretch>
            </p:blipFill>
            <p:spPr>
              <a:xfrm rot="527319">
                <a:off x="236" y="908"/>
                <a:ext cx="3966" cy="1401"/>
              </a:xfrm>
              <a:prstGeom prst="rect">
                <a:avLst/>
              </a:prstGeom>
              <a:noFill/>
              <a:ln w="9525">
                <a:noFill/>
              </a:ln>
            </p:spPr>
          </p:pic>
          <p:grpSp>
            <p:nvGrpSpPr>
              <p:cNvPr id="15" name="组合 159759"/>
              <p:cNvGrpSpPr/>
              <p:nvPr/>
            </p:nvGrpSpPr>
            <p:grpSpPr>
              <a:xfrm>
                <a:off x="4848" y="624"/>
                <a:ext cx="720" cy="1056"/>
                <a:chOff x="4848" y="768"/>
                <a:chExt cx="720" cy="1056"/>
              </a:xfrm>
            </p:grpSpPr>
            <p:grpSp>
              <p:nvGrpSpPr>
                <p:cNvPr id="16" name="组合 159757"/>
                <p:cNvGrpSpPr/>
                <p:nvPr/>
              </p:nvGrpSpPr>
              <p:grpSpPr>
                <a:xfrm>
                  <a:off x="4992" y="1017"/>
                  <a:ext cx="432" cy="615"/>
                  <a:chOff x="4992" y="1017"/>
                  <a:chExt cx="432" cy="615"/>
                </a:xfrm>
              </p:grpSpPr>
              <p:sp>
                <p:nvSpPr>
                  <p:cNvPr id="18" name="矩形 17"/>
                  <p:cNvSpPr/>
                  <p:nvPr/>
                </p:nvSpPr>
                <p:spPr>
                  <a:xfrm>
                    <a:off x="4992" y="1248"/>
                    <a:ext cx="432" cy="384"/>
                  </a:xfrm>
                  <a:prstGeom prst="rect">
                    <a:avLst/>
                  </a:prstGeom>
                  <a:solidFill>
                    <a:schemeClr val="bg2"/>
                  </a:solidFill>
                  <a:ln w="9525">
                    <a:noFill/>
                  </a:ln>
                </p:spPr>
                <p:txBody>
                  <a:bodyPr/>
                  <a:lstStyle/>
                  <a:p>
                    <a:endParaRPr lang="zh-CN" altLang="en-US" sz="1015"/>
                  </a:p>
                </p:txBody>
              </p:sp>
              <p:sp>
                <p:nvSpPr>
                  <p:cNvPr id="19" name="椭圆 18"/>
                  <p:cNvSpPr/>
                  <p:nvPr/>
                </p:nvSpPr>
                <p:spPr>
                  <a:xfrm>
                    <a:off x="5070" y="1017"/>
                    <a:ext cx="288" cy="288"/>
                  </a:xfrm>
                  <a:prstGeom prst="ellipse">
                    <a:avLst/>
                  </a:prstGeom>
                  <a:solidFill>
                    <a:schemeClr val="bg2"/>
                  </a:solidFill>
                  <a:ln w="9525">
                    <a:noFill/>
                  </a:ln>
                </p:spPr>
                <p:txBody>
                  <a:bodyPr/>
                  <a:lstStyle/>
                  <a:p>
                    <a:endParaRPr lang="zh-CN" altLang="en-US" sz="1015"/>
                  </a:p>
                </p:txBody>
              </p:sp>
            </p:grpSp>
            <p:sp>
              <p:nvSpPr>
                <p:cNvPr id="17" name="矩形 16"/>
                <p:cNvSpPr/>
                <p:nvPr/>
              </p:nvSpPr>
              <p:spPr>
                <a:xfrm>
                  <a:off x="4848" y="768"/>
                  <a:ext cx="720" cy="1056"/>
                </a:xfrm>
                <a:prstGeom prst="rect">
                  <a:avLst/>
                </a:prstGeom>
                <a:noFill/>
                <a:ln w="28575" cap="flat" cmpd="sng">
                  <a:solidFill>
                    <a:schemeClr val="bg2"/>
                  </a:solidFill>
                  <a:prstDash val="solid"/>
                  <a:miter/>
                  <a:headEnd type="none" w="med" len="med"/>
                  <a:tailEnd type="none" w="med" len="med"/>
                </a:ln>
              </p:spPr>
              <p:txBody>
                <a:bodyPr/>
                <a:lstStyle/>
                <a:p>
                  <a:endParaRPr lang="zh-CN" altLang="en-US" sz="1015"/>
                </a:p>
              </p:txBody>
            </p:sp>
          </p:grpSp>
        </p:grpSp>
        <p:sp>
          <p:nvSpPr>
            <p:cNvPr id="13" name="直接连接符 12"/>
            <p:cNvSpPr/>
            <p:nvPr/>
          </p:nvSpPr>
          <p:spPr>
            <a:xfrm flipV="1">
              <a:off x="8580" y="2602"/>
              <a:ext cx="6900" cy="483"/>
            </a:xfrm>
            <a:prstGeom prst="line">
              <a:avLst/>
            </a:prstGeom>
            <a:ln w="28575" cap="flat" cmpd="sng">
              <a:solidFill>
                <a:srgbClr val="CC0000"/>
              </a:solidFill>
              <a:prstDash val="dash"/>
              <a:headEnd type="none" w="med" len="med"/>
              <a:tailEnd type="none" w="med" len="med"/>
            </a:ln>
          </p:spPr>
          <p:txBody>
            <a:bodyPr/>
            <a:lstStyle/>
            <a:p>
              <a:endParaRPr/>
            </a:p>
          </p:txBody>
        </p:sp>
      </p:grpSp>
      <p:sp>
        <p:nvSpPr>
          <p:cNvPr id="21" name="文本框 4"/>
          <p:cNvSpPr txBox="1"/>
          <p:nvPr/>
        </p:nvSpPr>
        <p:spPr>
          <a:xfrm>
            <a:off x="8022892" y="1492367"/>
            <a:ext cx="788598" cy="830421"/>
          </a:xfrm>
          <a:prstGeom prst="rect">
            <a:avLst/>
          </a:prstGeom>
          <a:solidFill>
            <a:schemeClr val="bg1"/>
          </a:solidFill>
        </p:spPr>
        <p:txBody>
          <a:bodyPr wrap="square" rtlCol="0">
            <a:spAutoFit/>
          </a:bodyPr>
          <a:lstStyle/>
          <a:p>
            <a:r>
              <a:rPr lang="zh-CN" altLang="en-US" sz="2400" b="1">
                <a:solidFill>
                  <a:srgbClr val="FF0000"/>
                </a:solidFill>
                <a:latin typeface="宋体" panose="02010600030101010101" pitchFamily="2" charset="-122"/>
                <a:ea typeface="宋体" panose="02010600030101010101" pitchFamily="2" charset="-122"/>
              </a:rPr>
              <a:t>瞄</a:t>
            </a:r>
            <a:endParaRPr lang="en-US" altLang="zh-CN" sz="2400" b="1">
              <a:solidFill>
                <a:srgbClr val="FF0000"/>
              </a:solidFill>
              <a:latin typeface="宋体" panose="02010600030101010101" pitchFamily="2" charset="-122"/>
              <a:ea typeface="宋体" panose="02010600030101010101" pitchFamily="2" charset="-122"/>
            </a:endParaRPr>
          </a:p>
          <a:p>
            <a:r>
              <a:rPr lang="zh-CN" altLang="en-US" sz="2400" b="1">
                <a:solidFill>
                  <a:srgbClr val="FF0000"/>
                </a:solidFill>
                <a:latin typeface="宋体" panose="02010600030101010101" pitchFamily="2" charset="-122"/>
                <a:ea typeface="宋体" panose="02010600030101010101" pitchFamily="2" charset="-122"/>
              </a:rPr>
              <a:t>准</a:t>
            </a:r>
          </a:p>
        </p:txBody>
      </p:sp>
      <p:grpSp>
        <p:nvGrpSpPr>
          <p:cNvPr id="22" name="组合 21"/>
          <p:cNvGrpSpPr/>
          <p:nvPr/>
        </p:nvGrpSpPr>
        <p:grpSpPr>
          <a:xfrm>
            <a:off x="2382772" y="2708342"/>
            <a:ext cx="4027706" cy="2370556"/>
            <a:chOff x="4684" y="5851"/>
            <a:chExt cx="8463" cy="4981"/>
          </a:xfrm>
        </p:grpSpPr>
        <p:pic>
          <p:nvPicPr>
            <p:cNvPr id="23" name="Picture 2" descr="http://pica.nipic.com/2007-08-14/200781420622718_2.jpg"/>
            <p:cNvPicPr>
              <a:picLocks noChangeAspect="1"/>
            </p:cNvPicPr>
            <p:nvPr/>
          </p:nvPicPr>
          <p:blipFill>
            <a:blip r:embed="rId6"/>
            <a:srcRect t="3067"/>
            <a:stretch>
              <a:fillRect/>
            </a:stretch>
          </p:blipFill>
          <p:spPr>
            <a:xfrm>
              <a:off x="4684" y="5949"/>
              <a:ext cx="8463" cy="4883"/>
            </a:xfrm>
            <a:prstGeom prst="rect">
              <a:avLst/>
            </a:prstGeom>
            <a:noFill/>
            <a:ln w="9525">
              <a:noFill/>
            </a:ln>
          </p:spPr>
        </p:pic>
        <p:sp>
          <p:nvSpPr>
            <p:cNvPr id="24" name="文本框 15"/>
            <p:cNvSpPr txBox="1"/>
            <p:nvPr/>
          </p:nvSpPr>
          <p:spPr>
            <a:xfrm>
              <a:off x="4684" y="5851"/>
              <a:ext cx="3315" cy="969"/>
            </a:xfrm>
            <a:prstGeom prst="rect">
              <a:avLst/>
            </a:prstGeom>
            <a:noFill/>
            <a:ln w="9525">
              <a:noFill/>
            </a:ln>
          </p:spPr>
          <p:txBody>
            <a:bodyPr wrap="square">
              <a:spAutoFit/>
            </a:bodyPr>
            <a:lstStyle/>
            <a:p>
              <a:r>
                <a:rPr lang="zh-CN" altLang="en-US" sz="2400" b="1">
                  <a:solidFill>
                    <a:srgbClr val="FF0000"/>
                  </a:solidFill>
                  <a:latin typeface="宋体" panose="02010600030101010101" pitchFamily="2" charset="-122"/>
                  <a:ea typeface="宋体" panose="02010600030101010101" pitchFamily="2" charset="-122"/>
                </a:rPr>
                <a:t>千手观音</a:t>
              </a:r>
            </a:p>
          </p:txBody>
        </p:sp>
      </p:grpSp>
      <p:grpSp>
        <p:nvGrpSpPr>
          <p:cNvPr id="25" name="组合 24"/>
          <p:cNvGrpSpPr/>
          <p:nvPr/>
        </p:nvGrpSpPr>
        <p:grpSpPr>
          <a:xfrm>
            <a:off x="4240284" y="2681689"/>
            <a:ext cx="4686855" cy="2397206"/>
            <a:chOff x="9596" y="4634"/>
            <a:chExt cx="10843" cy="4874"/>
          </a:xfrm>
        </p:grpSpPr>
        <p:pic>
          <p:nvPicPr>
            <p:cNvPr id="26" name="图片 25" descr="激光挖隧道"/>
            <p:cNvPicPr>
              <a:picLocks noChangeAspect="1"/>
            </p:cNvPicPr>
            <p:nvPr/>
          </p:nvPicPr>
          <p:blipFill>
            <a:blip r:embed="rId7"/>
            <a:stretch>
              <a:fillRect/>
            </a:stretch>
          </p:blipFill>
          <p:spPr>
            <a:xfrm>
              <a:off x="9596" y="4634"/>
              <a:ext cx="10843" cy="4874"/>
            </a:xfrm>
            <a:prstGeom prst="rect">
              <a:avLst/>
            </a:prstGeom>
            <a:noFill/>
            <a:ln w="9525">
              <a:noFill/>
            </a:ln>
          </p:spPr>
        </p:pic>
        <p:sp>
          <p:nvSpPr>
            <p:cNvPr id="27" name="文本框 5"/>
            <p:cNvSpPr txBox="1"/>
            <p:nvPr/>
          </p:nvSpPr>
          <p:spPr>
            <a:xfrm>
              <a:off x="9833" y="4634"/>
              <a:ext cx="3315" cy="938"/>
            </a:xfrm>
            <a:prstGeom prst="rect">
              <a:avLst/>
            </a:prstGeom>
            <a:noFill/>
            <a:ln w="9525">
              <a:noFill/>
            </a:ln>
          </p:spPr>
          <p:txBody>
            <a:bodyPr wrap="square">
              <a:spAutoFit/>
            </a:bodyPr>
            <a:lstStyle/>
            <a:p>
              <a:r>
                <a:rPr lang="zh-CN" altLang="en-US" sz="2400" b="1">
                  <a:solidFill>
                    <a:srgbClr val="FF0000"/>
                  </a:solidFill>
                  <a:latin typeface="宋体" panose="02010600030101010101" pitchFamily="2" charset="-122"/>
                  <a:ea typeface="宋体" panose="02010600030101010101" pitchFamily="2" charset="-122"/>
                </a:rPr>
                <a:t>激光准直</a:t>
              </a:r>
            </a:p>
          </p:txBody>
        </p:sp>
      </p:grpSp>
      <p:sp>
        <p:nvSpPr>
          <p:cNvPr id="28" name="Rectangle 2"/>
          <p:cNvSpPr txBox="1">
            <a:spLocks noChangeArrowheads="1"/>
          </p:cNvSpPr>
          <p:nvPr/>
        </p:nvSpPr>
        <p:spPr>
          <a:xfrm>
            <a:off x="1330087" y="640816"/>
            <a:ext cx="2989678" cy="432135"/>
          </a:xfrm>
          <a:prstGeom prst="rect">
            <a:avLst/>
          </a:prstGeom>
          <a:solidFill>
            <a:schemeClr val="accent6">
              <a:lumMod val="40000"/>
              <a:lumOff val="60000"/>
            </a:schemeClr>
          </a:solidFill>
          <a:ln w="9525">
            <a:solidFill>
              <a:srgbClr val="FFC000"/>
            </a:solidFill>
            <a:miter lim="800000"/>
          </a:ln>
        </p:spPr>
        <p:txBody>
          <a:bodyPr/>
          <a:lstStyle>
            <a:defPPr>
              <a:defRPr lang="zh-CN"/>
            </a:defPPr>
            <a:lvl1pPr marL="257175" indent="-257175" algn="ctr" eaLnBrk="0" fontAlgn="base" hangingPunct="0">
              <a:spcBef>
                <a:spcPct val="20000"/>
              </a:spcBef>
              <a:spcAft>
                <a:spcPct val="0"/>
              </a:spcAft>
              <a:defRPr sz="2400" b="1">
                <a:latin typeface="宋体" panose="02010600030101010101" pitchFamily="2" charset="-122"/>
                <a:ea typeface="宋体" panose="02010600030101010101" pitchFamily="2" charset="-122"/>
                <a:cs typeface="楷体" panose="02010609060101010101" charset="-122"/>
              </a:defRPr>
            </a:lvl1pPr>
          </a:lstStyle>
          <a:p>
            <a:r>
              <a:rPr lang="zh-CN" altLang="en-US"/>
              <a:t>光的直线传播的应用</a:t>
            </a:r>
          </a:p>
        </p:txBody>
      </p:sp>
      <p:sp>
        <p:nvSpPr>
          <p:cNvPr id="29" name="菱形 28"/>
          <p:cNvSpPr/>
          <p:nvPr/>
        </p:nvSpPr>
        <p:spPr>
          <a:xfrm>
            <a:off x="716720" y="614164"/>
            <a:ext cx="449826" cy="485437"/>
          </a:xfrm>
          <a:prstGeom prst="diamond">
            <a:avLst/>
          </a:prstGeom>
          <a:solidFill>
            <a:schemeClr val="accent6">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2" presetClass="entr" presetSubtype="4"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2" presetClass="entr" presetSubtype="4"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ppt_y</p:attrName>
                                        </p:attrNameLst>
                                      </p:cBhvr>
                                      <p:tavLst>
                                        <p:tav tm="0">
                                          <p:val>
                                            <p:strVal val="#ppt_y+#ppt_h*1.125000"/>
                                          </p:val>
                                        </p:tav>
                                        <p:tav tm="100000">
                                          <p:val>
                                            <p:strVal val="#ppt_y"/>
                                          </p:val>
                                        </p:tav>
                                      </p:tavLst>
                                    </p:anim>
                                    <p:animEffect transition="in" filter="wipe(up)">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17347"/>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97205"/>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巩固练习</a:t>
            </a:r>
          </a:p>
        </p:txBody>
      </p:sp>
      <p:sp>
        <p:nvSpPr>
          <p:cNvPr id="12" name="动作按钮: 第一张 11">
            <a:hlinkClick r:id="rId3" action="ppaction://hlinksldjump" highlightClick="1"/>
          </p:cNvPr>
          <p:cNvSpPr/>
          <p:nvPr/>
        </p:nvSpPr>
        <p:spPr>
          <a:xfrm>
            <a:off x="8902083" y="5354371"/>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442901" y="1686152"/>
            <a:ext cx="8503632" cy="2306955"/>
          </a:xfrm>
          <a:prstGeom prst="rect">
            <a:avLst/>
          </a:prstGeom>
          <a:solidFill>
            <a:schemeClr val="bg1"/>
          </a:solidFill>
        </p:spPr>
        <p:txBody>
          <a:bodyPr wrap="square" rtlCol="0" anchor="t">
            <a:spAutoFit/>
          </a:bodyPr>
          <a:lstStyle/>
          <a:p>
            <a:pPr fontAlgn="auto">
              <a:lnSpc>
                <a:spcPct val="150000"/>
              </a:lnSpc>
            </a:pPr>
            <a:r>
              <a:rPr lang="zh-CN" altLang="en-US"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a:solidFill>
                  <a:srgbClr val="0000FF"/>
                </a:solidFill>
                <a:latin typeface="Times New Roman" panose="02020603050405020304" pitchFamily="18" charset="0"/>
                <a:ea typeface="楷体" panose="02010609060101010101" charset="-122"/>
                <a:cs typeface="Times New Roman" panose="02020603050405020304" pitchFamily="18" charset="0"/>
              </a:rPr>
              <a:t> </a:t>
            </a:r>
            <a:r>
              <a:rPr lang="en-US" altLang="zh-CN" sz="2400" b="1">
                <a:latin typeface="Times New Roman" panose="02020603050405020304" pitchFamily="18" charset="0"/>
                <a:ea typeface="楷体" panose="02010609060101010101" charset="-122"/>
                <a:cs typeface="Times New Roman" panose="02020603050405020304" pitchFamily="18" charset="0"/>
              </a:rPr>
              <a:t> </a:t>
            </a:r>
            <a:r>
              <a:rPr lang="zh-CN" altLang="en-US" sz="2400" b="1">
                <a:latin typeface="Times New Roman" panose="02020603050405020304" pitchFamily="18" charset="0"/>
                <a:ea typeface="楷体" panose="02010609060101010101" charset="-122"/>
                <a:cs typeface="Times New Roman" panose="02020603050405020304" pitchFamily="18" charset="0"/>
              </a:rPr>
              <a:t>太阳光通过树叶间的空隙，在地上形成许多圆形的光斑，这些圆形光斑是 （　　）</a:t>
            </a:r>
          </a:p>
          <a:p>
            <a:pPr fontAlgn="auto">
              <a:lnSpc>
                <a:spcPct val="150000"/>
              </a:lnSpc>
            </a:pPr>
            <a:r>
              <a:rPr lang="zh-CN" altLang="en-US" sz="2400" b="1">
                <a:latin typeface="Times New Roman" panose="02020603050405020304" pitchFamily="18" charset="0"/>
                <a:ea typeface="楷体" panose="02010609060101010101" charset="-122"/>
                <a:cs typeface="Times New Roman" panose="02020603050405020304" pitchFamily="18" charset="0"/>
              </a:rPr>
              <a:t>A．树叶的虚像                                  B．树叶的实像    </a:t>
            </a:r>
          </a:p>
          <a:p>
            <a:pPr fontAlgn="auto">
              <a:lnSpc>
                <a:spcPct val="150000"/>
              </a:lnSpc>
            </a:pPr>
            <a:r>
              <a:rPr lang="zh-CN" altLang="en-US" sz="2400" b="1">
                <a:latin typeface="Times New Roman" panose="02020603050405020304" pitchFamily="18" charset="0"/>
                <a:ea typeface="楷体" panose="02010609060101010101" charset="-122"/>
                <a:cs typeface="Times New Roman" panose="02020603050405020304" pitchFamily="18" charset="0"/>
              </a:rPr>
              <a:t>C．太阳的虚像                                  D．太阳的实像 </a:t>
            </a:r>
          </a:p>
        </p:txBody>
      </p:sp>
      <p:sp>
        <p:nvSpPr>
          <p:cNvPr id="6" name="文本框 6"/>
          <p:cNvSpPr txBox="1"/>
          <p:nvPr/>
        </p:nvSpPr>
        <p:spPr>
          <a:xfrm>
            <a:off x="3239456" y="2341037"/>
            <a:ext cx="333143" cy="461345"/>
          </a:xfrm>
          <a:prstGeom prst="rect">
            <a:avLst/>
          </a:prstGeom>
          <a:noFill/>
        </p:spPr>
        <p:txBody>
          <a:bodyPr wrap="square" rtlCol="0" anchor="t">
            <a:spAutoFit/>
          </a:bodyPr>
          <a:lstStyle/>
          <a:p>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D</a:t>
            </a:r>
          </a:p>
        </p:txBody>
      </p:sp>
      <p:grpSp>
        <p:nvGrpSpPr>
          <p:cNvPr id="7" name="组合 3"/>
          <p:cNvGrpSpPr/>
          <p:nvPr/>
        </p:nvGrpSpPr>
        <p:grpSpPr>
          <a:xfrm>
            <a:off x="3517371" y="997988"/>
            <a:ext cx="1878948" cy="476888"/>
            <a:chOff x="497257" y="753279"/>
            <a:chExt cx="1881032" cy="477860"/>
          </a:xfrm>
        </p:grpSpPr>
        <p:grpSp>
          <p:nvGrpSpPr>
            <p:cNvPr id="8" name="组合 2"/>
            <p:cNvGrpSpPr/>
            <p:nvPr/>
          </p:nvGrpSpPr>
          <p:grpSpPr>
            <a:xfrm>
              <a:off x="552450" y="789083"/>
              <a:ext cx="1787356" cy="419195"/>
              <a:chOff x="3014293" y="-540899"/>
              <a:chExt cx="1787356" cy="419195"/>
            </a:xfrm>
          </p:grpSpPr>
          <p:sp>
            <p:nvSpPr>
              <p:cNvPr id="10" name="缺角矩形 9"/>
              <p:cNvSpPr/>
              <p:nvPr/>
            </p:nvSpPr>
            <p:spPr>
              <a:xfrm>
                <a:off x="3470665" y="-540130"/>
                <a:ext cx="419419" cy="418217"/>
              </a:xfrm>
              <a:prstGeom prst="plaque">
                <a:avLst/>
              </a:prstGeom>
              <a:solidFill>
                <a:srgbClr val="00B9FA">
                  <a:lumMod val="75000"/>
                </a:srgbClr>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sp>
            <p:nvSpPr>
              <p:cNvPr id="11" name="缺角矩形 10"/>
              <p:cNvSpPr/>
              <p:nvPr/>
            </p:nvSpPr>
            <p:spPr>
              <a:xfrm>
                <a:off x="3926625" y="-540130"/>
                <a:ext cx="419419" cy="418217"/>
              </a:xfrm>
              <a:prstGeom prst="plaque">
                <a:avLst/>
              </a:prstGeom>
              <a:solidFill>
                <a:srgbClr val="FFBF53">
                  <a:lumMod val="75000"/>
                </a:srgbClr>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sp>
            <p:nvSpPr>
              <p:cNvPr id="13" name="缺角矩形 12"/>
              <p:cNvSpPr/>
              <p:nvPr/>
            </p:nvSpPr>
            <p:spPr>
              <a:xfrm>
                <a:off x="4382584" y="-540130"/>
                <a:ext cx="419419" cy="418217"/>
              </a:xfrm>
              <a:prstGeom prst="plaque">
                <a:avLst/>
              </a:prstGeom>
              <a:solidFill>
                <a:srgbClr val="00B050"/>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sp>
            <p:nvSpPr>
              <p:cNvPr id="14" name="缺角矩形 13"/>
              <p:cNvSpPr/>
              <p:nvPr/>
            </p:nvSpPr>
            <p:spPr>
              <a:xfrm>
                <a:off x="3014705" y="-540130"/>
                <a:ext cx="419419" cy="418217"/>
              </a:xfrm>
              <a:prstGeom prst="plaque">
                <a:avLst/>
              </a:prstGeom>
              <a:solidFill>
                <a:srgbClr val="F07474">
                  <a:lumMod val="75000"/>
                </a:srgbClr>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grpSp>
        <p:sp>
          <p:nvSpPr>
            <p:cNvPr id="9" name="矩形 1"/>
            <p:cNvSpPr>
              <a:spLocks noChangeArrowheads="1"/>
            </p:cNvSpPr>
            <p:nvPr/>
          </p:nvSpPr>
          <p:spPr bwMode="auto">
            <a:xfrm>
              <a:off x="497257" y="753279"/>
              <a:ext cx="1881032" cy="47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连接中考</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3"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326798" y="907323"/>
            <a:ext cx="8588919" cy="3646170"/>
          </a:xfrm>
          <a:prstGeom prst="rect">
            <a:avLst/>
          </a:prstGeom>
          <a:noFill/>
        </p:spPr>
        <p:txBody>
          <a:bodyPr wrap="square" rtlCol="0" anchor="t">
            <a:spAutoFit/>
          </a:bodyPr>
          <a:lstStyle/>
          <a:p>
            <a:pPr fontAlgn="auto">
              <a:lnSpc>
                <a:spcPct val="150000"/>
              </a:lnSpc>
            </a:pPr>
            <a:r>
              <a:rPr lang="zh-CN" altLang="en-US" sz="22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2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3</a:t>
            </a:r>
            <a:r>
              <a:rPr lang="en-US" altLang="zh-CN" sz="2200" b="1">
                <a:latin typeface="Times New Roman" panose="02020603050405020304" pitchFamily="18" charset="0"/>
                <a:ea typeface="楷体" panose="02010609060101010101" charset="-122"/>
                <a:cs typeface="Times New Roman" panose="02020603050405020304" pitchFamily="18" charset="0"/>
              </a:rPr>
              <a:t> </a:t>
            </a:r>
            <a:r>
              <a:rPr lang="zh-CN" altLang="en-US" sz="2200" b="1">
                <a:latin typeface="Times New Roman" panose="02020603050405020304" pitchFamily="18" charset="0"/>
                <a:ea typeface="楷体" panose="02010609060101010101" charset="-122"/>
                <a:cs typeface="Times New Roman" panose="02020603050405020304" pitchFamily="18" charset="0"/>
              </a:rPr>
              <a:t>如图所示，小菁想通过A、B两张纸片上的小孔看见烛焰，她应将</a:t>
            </a:r>
            <a:r>
              <a:rPr lang="en-US" altLang="zh-CN" sz="2200" b="1">
                <a:latin typeface="Times New Roman" panose="02020603050405020304" pitchFamily="18" charset="0"/>
                <a:ea typeface="楷体" panose="02010609060101010101" charset="-122"/>
                <a:cs typeface="Times New Roman" panose="02020603050405020304" pitchFamily="18" charset="0"/>
              </a:rPr>
              <a:t>___________________</a:t>
            </a:r>
            <a:r>
              <a:rPr lang="zh-CN" altLang="en-US" sz="2200" b="1">
                <a:latin typeface="Times New Roman" panose="02020603050405020304" pitchFamily="18" charset="0"/>
                <a:ea typeface="楷体" panose="02010609060101010101" charset="-122"/>
                <a:cs typeface="Times New Roman" panose="02020603050405020304" pitchFamily="18" charset="0"/>
              </a:rPr>
              <a:t>调到</a:t>
            </a:r>
            <a:r>
              <a:rPr lang="en-US" altLang="zh-CN" sz="2200" b="1">
                <a:latin typeface="Times New Roman" panose="02020603050405020304" pitchFamily="18" charset="0"/>
                <a:ea typeface="楷体" panose="02010609060101010101" charset="-122"/>
                <a:cs typeface="Times New Roman" panose="02020603050405020304" pitchFamily="18" charset="0"/>
              </a:rPr>
              <a:t>__________</a:t>
            </a:r>
            <a:r>
              <a:rPr lang="zh-CN" altLang="en-US" sz="2200" b="1">
                <a:latin typeface="Times New Roman" panose="02020603050405020304" pitchFamily="18" charset="0"/>
                <a:ea typeface="楷体" panose="02010609060101010101" charset="-122"/>
                <a:cs typeface="Times New Roman" panose="02020603050405020304" pitchFamily="18" charset="0"/>
              </a:rPr>
              <a:t>上：操作过程中她还在B纸片上看到了一个烛焰的像，这个像是</a:t>
            </a:r>
            <a:r>
              <a:rPr lang="en-US" altLang="zh-CN" sz="2200" b="1">
                <a:latin typeface="Times New Roman" panose="02020603050405020304" pitchFamily="18" charset="0"/>
                <a:ea typeface="楷体" panose="02010609060101010101" charset="-122"/>
                <a:cs typeface="Times New Roman" panose="02020603050405020304" pitchFamily="18" charset="0"/>
              </a:rPr>
              <a:t>_______</a:t>
            </a:r>
            <a:r>
              <a:rPr lang="zh-CN" altLang="en-US" sz="2200" b="1">
                <a:latin typeface="Times New Roman" panose="02020603050405020304" pitchFamily="18" charset="0"/>
                <a:ea typeface="楷体" panose="02010609060101010101" charset="-122"/>
                <a:cs typeface="Times New Roman" panose="02020603050405020304" pitchFamily="18" charset="0"/>
              </a:rPr>
              <a:t>的（填“正立”或“倒立”），若水平向左移动A纸片，像的大小</a:t>
            </a:r>
            <a:r>
              <a:rPr lang="en-US" altLang="zh-CN" sz="2200" b="1">
                <a:latin typeface="Times New Roman" panose="02020603050405020304" pitchFamily="18" charset="0"/>
                <a:ea typeface="楷体" panose="02010609060101010101" charset="-122"/>
                <a:cs typeface="Times New Roman" panose="02020603050405020304" pitchFamily="18" charset="0"/>
              </a:rPr>
              <a:t>_______</a:t>
            </a:r>
          </a:p>
          <a:p>
            <a:pPr fontAlgn="auto">
              <a:lnSpc>
                <a:spcPct val="150000"/>
              </a:lnSpc>
            </a:pPr>
            <a:r>
              <a:rPr lang="zh-CN" altLang="en-US" sz="2200" b="1">
                <a:latin typeface="Times New Roman" panose="02020603050405020304" pitchFamily="18" charset="0"/>
                <a:ea typeface="楷体" panose="02010609060101010101" charset="-122"/>
                <a:cs typeface="Times New Roman" panose="02020603050405020304" pitchFamily="18" charset="0"/>
              </a:rPr>
              <a:t>（选填“变大”“变小”或“不变”），</a:t>
            </a:r>
          </a:p>
          <a:p>
            <a:pPr fontAlgn="auto">
              <a:lnSpc>
                <a:spcPct val="150000"/>
              </a:lnSpc>
            </a:pPr>
            <a:r>
              <a:rPr lang="zh-CN" altLang="en-US" sz="2200" b="1">
                <a:latin typeface="Times New Roman" panose="02020603050405020304" pitchFamily="18" charset="0"/>
                <a:ea typeface="楷体" panose="02010609060101010101" charset="-122"/>
                <a:cs typeface="Times New Roman" panose="02020603050405020304" pitchFamily="18" charset="0"/>
              </a:rPr>
              <a:t>若只将小圆孔改为三角型小孔，则像的形</a:t>
            </a:r>
          </a:p>
          <a:p>
            <a:pPr fontAlgn="auto">
              <a:lnSpc>
                <a:spcPct val="150000"/>
              </a:lnSpc>
            </a:pPr>
            <a:r>
              <a:rPr lang="zh-CN" altLang="en-US" sz="2200" b="1">
                <a:latin typeface="Times New Roman" panose="02020603050405020304" pitchFamily="18" charset="0"/>
                <a:ea typeface="楷体" panose="02010609060101010101" charset="-122"/>
                <a:cs typeface="Times New Roman" panose="02020603050405020304" pitchFamily="18" charset="0"/>
              </a:rPr>
              <a:t>状</a:t>
            </a:r>
            <a:r>
              <a:rPr lang="en-US" altLang="zh-CN" sz="2200" b="1">
                <a:latin typeface="Times New Roman" panose="02020603050405020304" pitchFamily="18" charset="0"/>
                <a:ea typeface="楷体" panose="02010609060101010101" charset="-122"/>
                <a:cs typeface="Times New Roman" panose="02020603050405020304" pitchFamily="18" charset="0"/>
              </a:rPr>
              <a:t>_________</a:t>
            </a:r>
            <a:r>
              <a:rPr lang="zh-CN" altLang="en-US" sz="2200" b="1">
                <a:latin typeface="Times New Roman" panose="02020603050405020304" pitchFamily="18" charset="0"/>
                <a:ea typeface="楷体" panose="02010609060101010101" charset="-122"/>
                <a:cs typeface="Times New Roman" panose="02020603050405020304" pitchFamily="18" charset="0"/>
              </a:rPr>
              <a:t>（选填“改变”或“不变”）。</a:t>
            </a:r>
          </a:p>
        </p:txBody>
      </p:sp>
      <p:sp>
        <p:nvSpPr>
          <p:cNvPr id="6" name="文本框 2"/>
          <p:cNvSpPr txBox="1"/>
          <p:nvPr/>
        </p:nvSpPr>
        <p:spPr>
          <a:xfrm>
            <a:off x="788476" y="1522236"/>
            <a:ext cx="2621014" cy="415210"/>
          </a:xfrm>
          <a:prstGeom prst="rect">
            <a:avLst/>
          </a:prstGeom>
          <a:noFill/>
        </p:spPr>
        <p:txBody>
          <a:bodyPr wrap="none" rtlCol="0" anchor="t">
            <a:spAutoFit/>
          </a:bodyPr>
          <a:lstStyle/>
          <a:p>
            <a:r>
              <a:rPr lang="zh-CN" altLang="en-US" sz="2100" b="1">
                <a:solidFill>
                  <a:srgbClr val="FF0000"/>
                </a:solidFill>
                <a:latin typeface="Times New Roman" panose="02020603050405020304" pitchFamily="18" charset="0"/>
                <a:ea typeface="仿宋" panose="02010609060101010101" charset="-122"/>
                <a:cs typeface="Times New Roman" panose="02020603050405020304" pitchFamily="18" charset="0"/>
                <a:sym typeface="+mn-ea"/>
              </a:rPr>
              <a:t>蜡烛、两小孔、人眼</a:t>
            </a:r>
          </a:p>
        </p:txBody>
      </p:sp>
      <p:sp>
        <p:nvSpPr>
          <p:cNvPr id="7" name="文本框 3"/>
          <p:cNvSpPr txBox="1"/>
          <p:nvPr/>
        </p:nvSpPr>
        <p:spPr>
          <a:xfrm>
            <a:off x="4031268" y="1522236"/>
            <a:ext cx="1267416" cy="415210"/>
          </a:xfrm>
          <a:prstGeom prst="rect">
            <a:avLst/>
          </a:prstGeom>
          <a:noFill/>
        </p:spPr>
        <p:txBody>
          <a:bodyPr wrap="none" rtlCol="0" anchor="t">
            <a:spAutoFit/>
          </a:bodyPr>
          <a:lstStyle/>
          <a:p>
            <a:r>
              <a:rPr lang="zh-CN" altLang="en-US" sz="2100" b="1">
                <a:solidFill>
                  <a:srgbClr val="FF0000"/>
                </a:solidFill>
                <a:latin typeface="Times New Roman" panose="02020603050405020304" pitchFamily="18" charset="0"/>
                <a:ea typeface="仿宋" panose="02010609060101010101" charset="-122"/>
                <a:cs typeface="Times New Roman" panose="02020603050405020304" pitchFamily="18" charset="0"/>
                <a:sym typeface="+mn-ea"/>
              </a:rPr>
              <a:t>同一直线</a:t>
            </a:r>
          </a:p>
        </p:txBody>
      </p:sp>
      <p:sp>
        <p:nvSpPr>
          <p:cNvPr id="8" name="文本框 4"/>
          <p:cNvSpPr txBox="1"/>
          <p:nvPr/>
        </p:nvSpPr>
        <p:spPr>
          <a:xfrm>
            <a:off x="4991077" y="1977958"/>
            <a:ext cx="725977" cy="415210"/>
          </a:xfrm>
          <a:prstGeom prst="rect">
            <a:avLst/>
          </a:prstGeom>
          <a:noFill/>
        </p:spPr>
        <p:txBody>
          <a:bodyPr wrap="none" rtlCol="0" anchor="t">
            <a:spAutoFit/>
          </a:bodyPr>
          <a:lstStyle/>
          <a:p>
            <a:r>
              <a:rPr lang="zh-CN" altLang="en-US" sz="2100" b="1">
                <a:solidFill>
                  <a:srgbClr val="FF0000"/>
                </a:solidFill>
                <a:latin typeface="Times New Roman" panose="02020603050405020304" pitchFamily="18" charset="0"/>
                <a:ea typeface="仿宋" panose="02010609060101010101" charset="-122"/>
                <a:cs typeface="Times New Roman" panose="02020603050405020304" pitchFamily="18" charset="0"/>
                <a:sym typeface="+mn-ea"/>
              </a:rPr>
              <a:t>倒立</a:t>
            </a:r>
          </a:p>
        </p:txBody>
      </p:sp>
      <p:sp>
        <p:nvSpPr>
          <p:cNvPr id="9" name="文本框 5"/>
          <p:cNvSpPr txBox="1"/>
          <p:nvPr/>
        </p:nvSpPr>
        <p:spPr>
          <a:xfrm>
            <a:off x="5970750" y="2521004"/>
            <a:ext cx="725977" cy="415210"/>
          </a:xfrm>
          <a:prstGeom prst="rect">
            <a:avLst/>
          </a:prstGeom>
          <a:noFill/>
        </p:spPr>
        <p:txBody>
          <a:bodyPr wrap="none" rtlCol="0" anchor="t">
            <a:spAutoFit/>
          </a:bodyPr>
          <a:lstStyle/>
          <a:p>
            <a:r>
              <a:rPr lang="zh-CN" altLang="en-US" sz="2100" b="1">
                <a:solidFill>
                  <a:srgbClr val="FF0000"/>
                </a:solidFill>
                <a:latin typeface="Times New Roman" panose="02020603050405020304" pitchFamily="18" charset="0"/>
                <a:ea typeface="仿宋" panose="02010609060101010101" charset="-122"/>
                <a:cs typeface="Times New Roman" panose="02020603050405020304" pitchFamily="18" charset="0"/>
                <a:sym typeface="+mn-ea"/>
              </a:rPr>
              <a:t>变大</a:t>
            </a:r>
          </a:p>
        </p:txBody>
      </p:sp>
      <p:sp>
        <p:nvSpPr>
          <p:cNvPr id="10" name="文本框 6"/>
          <p:cNvSpPr txBox="1"/>
          <p:nvPr/>
        </p:nvSpPr>
        <p:spPr>
          <a:xfrm>
            <a:off x="1043025" y="3990203"/>
            <a:ext cx="725977" cy="415210"/>
          </a:xfrm>
          <a:prstGeom prst="rect">
            <a:avLst/>
          </a:prstGeom>
          <a:noFill/>
        </p:spPr>
        <p:txBody>
          <a:bodyPr wrap="none" rtlCol="0" anchor="t">
            <a:spAutoFit/>
          </a:bodyPr>
          <a:lstStyle/>
          <a:p>
            <a:r>
              <a:rPr lang="zh-CN" altLang="en-US" sz="2100" b="1">
                <a:solidFill>
                  <a:srgbClr val="FF0000"/>
                </a:solidFill>
                <a:latin typeface="Times New Roman" panose="02020603050405020304" pitchFamily="18" charset="0"/>
                <a:ea typeface="仿宋" panose="02010609060101010101" charset="-122"/>
                <a:cs typeface="Times New Roman" panose="02020603050405020304" pitchFamily="18" charset="0"/>
                <a:sym typeface="+mn-ea"/>
              </a:rPr>
              <a:t>不变</a:t>
            </a:r>
          </a:p>
        </p:txBody>
      </p:sp>
      <p:pic>
        <p:nvPicPr>
          <p:cNvPr id="11" name="图片 10" descr="d5163ec6[1]"/>
          <p:cNvPicPr>
            <a:picLocks noChangeAspect="1"/>
          </p:cNvPicPr>
          <p:nvPr/>
        </p:nvPicPr>
        <p:blipFill>
          <a:blip r:embed="rId4"/>
          <a:stretch>
            <a:fillRect/>
          </a:stretch>
        </p:blipFill>
        <p:spPr>
          <a:xfrm>
            <a:off x="5924942" y="2975779"/>
            <a:ext cx="2717976" cy="19355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10362"/>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50927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Rectangle 3"/>
          <p:cNvSpPr txBox="1">
            <a:spLocks noChangeArrowheads="1"/>
          </p:cNvSpPr>
          <p:nvPr/>
        </p:nvSpPr>
        <p:spPr>
          <a:xfrm>
            <a:off x="229126" y="1156202"/>
            <a:ext cx="6569712" cy="3858755"/>
          </a:xfrm>
          <a:prstGeom prst="rect">
            <a:avLst/>
          </a:prstGeom>
        </p:spPr>
        <p:txBody>
          <a:bodyPr>
            <a:noAutofit/>
          </a:bodyPr>
          <a:lstStyle/>
          <a:p>
            <a:pPr marL="257175" marR="0" lvl="0" indent="-257175" algn="l" defTabSz="914400" rtl="0" eaLnBrk="0" fontAlgn="base" latinLnBrk="0" hangingPunct="0">
              <a:lnSpc>
                <a:spcPct val="125000"/>
              </a:lnSpc>
              <a:spcBef>
                <a:spcPct val="0"/>
              </a:spcBef>
              <a:spcAft>
                <a:spcPct val="0"/>
              </a:spcAft>
              <a:buClrTx/>
              <a:buSzTx/>
              <a:buFontTx/>
              <a:buNone/>
              <a:defRPr/>
            </a:pPr>
            <a:r>
              <a:rPr kumimoji="0" lang="zh-CN" altLang="en-US" sz="2400" b="1" i="0" u="none" strike="noStrike" kern="0" cap="none" spc="0" normalizeH="0" baseline="0" noProof="0">
                <a:ln>
                  <a:noFill/>
                </a:ln>
                <a:solidFill>
                  <a:srgbClr val="0000FF"/>
                </a:solidFill>
                <a:effectLst/>
                <a:uLnTx/>
                <a:uFillTx/>
                <a:latin typeface="Times New Roman" panose="02020603050405020304" pitchFamily="18" charset="0"/>
                <a:ea typeface="黑体" panose="02010609060101010101" pitchFamily="49" charset="-122"/>
                <a:cs typeface="Times New Roman" panose="02020603050405020304" pitchFamily="18" charset="0"/>
              </a:rPr>
              <a:t>思考：</a:t>
            </a:r>
            <a:endParaRPr kumimoji="0" lang="en-US" altLang="zh-CN" sz="2400" b="1" i="0" u="none" strike="noStrike" kern="0" cap="none" spc="0" normalizeH="0" baseline="0" noProof="0">
              <a:ln>
                <a:noFill/>
              </a:ln>
              <a:solidFill>
                <a:srgbClr val="0000FF"/>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a:p>
            <a:pPr marL="257175" marR="0" lvl="0" indent="-257175" algn="l" defTabSz="914400" rtl="0" eaLnBrk="0" fontAlgn="base" latinLnBrk="0" hangingPunct="0">
              <a:lnSpc>
                <a:spcPct val="125000"/>
              </a:lnSpc>
              <a:spcBef>
                <a:spcPct val="0"/>
              </a:spcBef>
              <a:spcAft>
                <a:spcPct val="0"/>
              </a:spcAft>
              <a:buClrTx/>
              <a:buSzTx/>
              <a:buFontTx/>
              <a:buNone/>
              <a:defRPr/>
            </a:pPr>
            <a:r>
              <a:rPr kumimoji="0" lang="zh-CN" altLang="en-US"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　　</a:t>
            </a:r>
            <a:r>
              <a:rPr kumimoji="0" lang="en-US" altLang="zh-CN"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1</a:t>
            </a:r>
            <a:r>
              <a:rPr kumimoji="0" lang="zh-CN" altLang="en-US"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．打雷和闪电同时同地发生，为什么我们总是先看见闪电后听到雷声？</a:t>
            </a:r>
          </a:p>
          <a:p>
            <a:pPr marL="257175" marR="0" lvl="0" indent="-257175" algn="l" defTabSz="914400" rtl="0" eaLnBrk="0" fontAlgn="base" latinLnBrk="0" hangingPunct="0">
              <a:lnSpc>
                <a:spcPct val="125000"/>
              </a:lnSpc>
              <a:spcBef>
                <a:spcPct val="0"/>
              </a:spcBef>
              <a:spcAft>
                <a:spcPct val="0"/>
              </a:spcAft>
              <a:buClrTx/>
              <a:buSzTx/>
              <a:buFontTx/>
              <a:buNone/>
              <a:defRPr/>
            </a:pPr>
            <a:r>
              <a:rPr kumimoji="0" lang="zh-CN" altLang="en-US"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　　</a:t>
            </a:r>
            <a:r>
              <a:rPr kumimoji="0" lang="en-US" altLang="zh-CN"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2</a:t>
            </a:r>
            <a:r>
              <a:rPr kumimoji="0" lang="zh-CN" altLang="en-US"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．光和声音在传播方面有哪些不同？</a:t>
            </a:r>
          </a:p>
          <a:p>
            <a:pPr marL="257175" marR="0" lvl="0" indent="-257175" algn="l" defTabSz="914400" rtl="0" eaLnBrk="0" fontAlgn="base" latinLnBrk="0" hangingPunct="0">
              <a:lnSpc>
                <a:spcPct val="125000"/>
              </a:lnSpc>
              <a:spcBef>
                <a:spcPct val="0"/>
              </a:spcBef>
              <a:spcAft>
                <a:spcPct val="0"/>
              </a:spcAft>
              <a:buClrTx/>
              <a:buSzTx/>
              <a:buFontTx/>
              <a:buNone/>
              <a:defRPr/>
            </a:pPr>
            <a:r>
              <a:rPr kumimoji="0" lang="zh-CN" altLang="en-US"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　　</a:t>
            </a:r>
            <a:r>
              <a:rPr kumimoji="0" lang="en-US" altLang="zh-CN"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3</a:t>
            </a:r>
            <a:r>
              <a:rPr kumimoji="0" lang="zh-CN" altLang="en-US"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．光在真空中传播的速度是多大？</a:t>
            </a:r>
          </a:p>
          <a:p>
            <a:pPr marL="257175" marR="0" lvl="0" indent="-257175" algn="l" defTabSz="914400" rtl="0" eaLnBrk="0" fontAlgn="base" latinLnBrk="0" hangingPunct="0">
              <a:lnSpc>
                <a:spcPct val="125000"/>
              </a:lnSpc>
              <a:spcBef>
                <a:spcPct val="0"/>
              </a:spcBef>
              <a:spcAft>
                <a:spcPct val="0"/>
              </a:spcAft>
              <a:buClrTx/>
              <a:buSzTx/>
              <a:buFontTx/>
              <a:buNone/>
              <a:defRPr/>
            </a:pPr>
            <a:r>
              <a:rPr kumimoji="0" lang="zh-CN" altLang="en-US"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　　</a:t>
            </a:r>
            <a:r>
              <a:rPr kumimoji="0" lang="en-US" altLang="zh-CN"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4</a:t>
            </a:r>
            <a:r>
              <a:rPr kumimoji="0" lang="zh-CN" altLang="en-US" sz="2400" b="1" i="0" u="none" strike="noStrike" kern="0" cap="none" spc="0" normalizeH="0" baseline="0" noProof="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．在其他透明介质中传播的速度比在真空中传播得快还是慢？</a:t>
            </a:r>
          </a:p>
        </p:txBody>
      </p:sp>
      <p:grpSp>
        <p:nvGrpSpPr>
          <p:cNvPr id="6" name="Group 10"/>
          <p:cNvGrpSpPr/>
          <p:nvPr/>
        </p:nvGrpSpPr>
        <p:grpSpPr>
          <a:xfrm>
            <a:off x="6980869" y="1309528"/>
            <a:ext cx="1620505" cy="1889401"/>
            <a:chOff x="4195" y="663"/>
            <a:chExt cx="1362" cy="1588"/>
          </a:xfrm>
        </p:grpSpPr>
        <p:pic>
          <p:nvPicPr>
            <p:cNvPr id="7" name="Picture 8" descr="光速"/>
            <p:cNvPicPr>
              <a:picLocks noChangeAspect="1"/>
            </p:cNvPicPr>
            <p:nvPr/>
          </p:nvPicPr>
          <p:blipFill>
            <a:blip r:embed="rId3"/>
            <a:stretch>
              <a:fillRect/>
            </a:stretch>
          </p:blipFill>
          <p:spPr>
            <a:xfrm>
              <a:off x="4195" y="663"/>
              <a:ext cx="1362" cy="1482"/>
            </a:xfrm>
            <a:prstGeom prst="rect">
              <a:avLst/>
            </a:prstGeom>
            <a:noFill/>
            <a:ln w="9525">
              <a:noFill/>
            </a:ln>
          </p:spPr>
        </p:pic>
        <p:sp>
          <p:nvSpPr>
            <p:cNvPr id="8" name="Rectangle 9"/>
            <p:cNvSpPr>
              <a:spLocks noChangeArrowheads="1"/>
            </p:cNvSpPr>
            <p:nvPr/>
          </p:nvSpPr>
          <p:spPr bwMode="auto">
            <a:xfrm>
              <a:off x="4195" y="663"/>
              <a:ext cx="1361" cy="1588"/>
            </a:xfrm>
            <a:prstGeom prst="rect">
              <a:avLst/>
            </a:prstGeom>
            <a:noFill/>
            <a:ln w="19050">
              <a:solidFill>
                <a:srgbClr val="0066CC"/>
              </a:solidFill>
              <a:miter lim="800000"/>
            </a:ln>
            <a:effectLst/>
          </p:spPr>
          <p:txBody>
            <a:bodyPr wrap="none" anchor="ctr"/>
            <a:lstStyle/>
            <a:p>
              <a:pPr fontAlgn="base">
                <a:spcBef>
                  <a:spcPct val="0"/>
                </a:spcBef>
                <a:spcAft>
                  <a:spcPct val="0"/>
                </a:spcAft>
                <a:defRPr/>
              </a:pPr>
              <a:endParaRPr lang="zh-CN" altLang="en-US" sz="2100">
                <a:latin typeface="Times New Roman" panose="02020603050405020304" pitchFamily="18" charset="0"/>
                <a:cs typeface="Times New Roman" panose="02020603050405020304" pitchFamily="18" charset="0"/>
              </a:endParaRPr>
            </a:p>
          </p:txBody>
        </p:sp>
      </p:grpSp>
      <p:grpSp>
        <p:nvGrpSpPr>
          <p:cNvPr id="9" name="组合 8"/>
          <p:cNvGrpSpPr/>
          <p:nvPr/>
        </p:nvGrpSpPr>
        <p:grpSpPr>
          <a:xfrm>
            <a:off x="2953876" y="599952"/>
            <a:ext cx="3351901" cy="462593"/>
            <a:chOff x="6200" y="978"/>
            <a:chExt cx="7043" cy="972"/>
          </a:xfrm>
        </p:grpSpPr>
        <p:sp>
          <p:nvSpPr>
            <p:cNvPr id="10" name="矩形 1"/>
            <p:cNvSpPr>
              <a:spLocks noChangeArrowheads="1"/>
            </p:cNvSpPr>
            <p:nvPr/>
          </p:nvSpPr>
          <p:spPr bwMode="auto">
            <a:xfrm>
              <a:off x="6200" y="1213"/>
              <a:ext cx="2509" cy="737"/>
            </a:xfrm>
            <a:prstGeom prst="rect">
              <a:avLst/>
            </a:prstGeom>
            <a:noFill/>
            <a:ln w="9525">
              <a:noFill/>
              <a:miter lim="800000"/>
            </a:ln>
          </p:spPr>
          <p:txBody>
            <a:bodyPr wrap="none">
              <a:spAutoFit/>
            </a:bodyPr>
            <a:lstStyle/>
            <a:p>
              <a:pPr algn="ctr">
                <a:lnSpc>
                  <a:spcPct val="80000"/>
                </a:lnSpc>
              </a:pPr>
              <a:r>
                <a:rPr lang="zh-CN" altLang="en-US" sz="2100">
                  <a:solidFill>
                    <a:schemeClr val="bg1"/>
                  </a:solidFill>
                  <a:latin typeface="Times New Roman" panose="02020603050405020304" pitchFamily="18" charset="0"/>
                  <a:ea typeface="黑体" panose="02010609060101010101" pitchFamily="49" charset="-122"/>
                  <a:cs typeface="Times New Roman" panose="02020603050405020304" pitchFamily="18" charset="0"/>
                </a:rPr>
                <a:t>知识点 </a:t>
              </a:r>
              <a:r>
                <a:rPr lang="en-US" altLang="zh-CN" sz="2100" b="1">
                  <a:solidFill>
                    <a:schemeClr val="bg1"/>
                  </a:solidFill>
                  <a:latin typeface="Times New Roman" panose="02020603050405020304" pitchFamily="18" charset="0"/>
                  <a:ea typeface="黑体" panose="02010609060101010101" pitchFamily="49" charset="-122"/>
                  <a:cs typeface="Times New Roman" panose="02020603050405020304" pitchFamily="18" charset="0"/>
                </a:rPr>
                <a:t>3</a:t>
              </a:r>
              <a:endParaRPr lang="en-US" sz="2100" b="1">
                <a:solidFill>
                  <a:schemeClr val="bg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文本框 4"/>
            <p:cNvSpPr txBox="1"/>
            <p:nvPr/>
          </p:nvSpPr>
          <p:spPr>
            <a:xfrm>
              <a:off x="8799" y="978"/>
              <a:ext cx="4444" cy="970"/>
            </a:xfrm>
            <a:prstGeom prst="rect">
              <a:avLst/>
            </a:prstGeom>
            <a:solidFill>
              <a:schemeClr val="bg1"/>
            </a:solidFill>
          </p:spPr>
          <p:txBody>
            <a:bodyPr wrap="square" rtlCol="0">
              <a:spAutoFit/>
            </a:bodyPr>
            <a:lstStyle/>
            <a:p>
              <a:r>
                <a:rPr lang="zh-CN" altLang="en-US" sz="2400" b="1">
                  <a:latin typeface="Times New Roman" panose="02020603050405020304" pitchFamily="18" charset="0"/>
                  <a:ea typeface="黑体" panose="02010609060101010101" pitchFamily="49" charset="-122"/>
                  <a:cs typeface="Times New Roman" panose="02020603050405020304" pitchFamily="18" charset="0"/>
                </a:rPr>
                <a:t>光的传播速度</a:t>
              </a:r>
            </a:p>
          </p:txBody>
        </p:sp>
      </p:grpSp>
      <p:sp>
        <p:nvSpPr>
          <p:cNvPr id="13" name="Rectangle 5"/>
          <p:cNvSpPr/>
          <p:nvPr/>
        </p:nvSpPr>
        <p:spPr>
          <a:xfrm>
            <a:off x="6798838" y="3337428"/>
            <a:ext cx="2206363" cy="1200329"/>
          </a:xfrm>
          <a:prstGeom prst="rect">
            <a:avLst/>
          </a:prstGeom>
          <a:noFill/>
          <a:ln w="9525">
            <a:noFill/>
          </a:ln>
        </p:spPr>
        <p:txBody>
          <a:bodyPr wrap="square" anchor="ctr">
            <a:spAutoFit/>
          </a:bodyPr>
          <a:lstStyle/>
          <a:p>
            <a:r>
              <a:rPr lang="zh-CN" altLang="en-US" sz="1800" b="1">
                <a:solidFill>
                  <a:srgbClr val="000099"/>
                </a:solidFill>
                <a:latin typeface="宋体" panose="02010600030101010101" pitchFamily="2" charset="-122"/>
                <a:ea typeface="宋体" panose="02010600030101010101" pitchFamily="2" charset="-122"/>
                <a:cs typeface="Times New Roman" panose="02020603050405020304" pitchFamily="18" charset="0"/>
              </a:rPr>
              <a:t>如果一个飞人以光速绕地球运行，在</a:t>
            </a:r>
            <a:r>
              <a:rPr lang="en-US" altLang="zh-CN" sz="1800" b="1">
                <a:solidFill>
                  <a:srgbClr val="CC00FF"/>
                </a:solidFill>
                <a:latin typeface="宋体" panose="02010600030101010101" pitchFamily="2" charset="-122"/>
                <a:ea typeface="宋体" panose="02010600030101010101" pitchFamily="2" charset="-122"/>
                <a:cs typeface="Times New Roman" panose="02020603050405020304" pitchFamily="18" charset="0"/>
              </a:rPr>
              <a:t>1s</a:t>
            </a:r>
            <a:r>
              <a:rPr lang="zh-CN" altLang="en-US" sz="1800" b="1">
                <a:solidFill>
                  <a:srgbClr val="000099"/>
                </a:solidFill>
                <a:latin typeface="宋体" panose="02010600030101010101" pitchFamily="2" charset="-122"/>
                <a:ea typeface="宋体" panose="02010600030101010101" pitchFamily="2" charset="-122"/>
                <a:cs typeface="Times New Roman" panose="02020603050405020304" pitchFamily="18" charset="0"/>
              </a:rPr>
              <a:t>的时间内，能够</a:t>
            </a:r>
          </a:p>
          <a:p>
            <a:r>
              <a:rPr lang="zh-CN" altLang="en-US" sz="1800" b="1">
                <a:solidFill>
                  <a:srgbClr val="000099"/>
                </a:solidFill>
                <a:latin typeface="宋体" panose="02010600030101010101" pitchFamily="2" charset="-122"/>
                <a:ea typeface="宋体" panose="02010600030101010101" pitchFamily="2" charset="-122"/>
                <a:cs typeface="Times New Roman" panose="02020603050405020304" pitchFamily="18" charset="0"/>
              </a:rPr>
              <a:t>绕地球运行</a:t>
            </a:r>
            <a:r>
              <a:rPr lang="en-US" altLang="zh-CN" sz="1800" b="1">
                <a:solidFill>
                  <a:srgbClr val="CC00FF"/>
                </a:solidFill>
                <a:latin typeface="宋体" panose="02010600030101010101" pitchFamily="2" charset="-122"/>
                <a:ea typeface="宋体" panose="02010600030101010101" pitchFamily="2" charset="-122"/>
                <a:cs typeface="Times New Roman" panose="02020603050405020304" pitchFamily="18" charset="0"/>
              </a:rPr>
              <a:t>7.5</a:t>
            </a:r>
            <a:r>
              <a:rPr lang="zh-CN" altLang="en-US" sz="1800" b="1">
                <a:solidFill>
                  <a:srgbClr val="000099"/>
                </a:solidFill>
                <a:latin typeface="宋体" panose="02010600030101010101" pitchFamily="2" charset="-122"/>
                <a:ea typeface="宋体" panose="02010600030101010101" pitchFamily="2" charset="-122"/>
                <a:cs typeface="Times New Roman" panose="02020603050405020304" pitchFamily="18" charset="0"/>
              </a:rPr>
              <a:t>圈。</a:t>
            </a:r>
            <a:r>
              <a:rPr lang="en-US" altLang="zh-CN" sz="1800" b="1">
                <a:solidFill>
                  <a:srgbClr val="000099"/>
                </a:solidFill>
                <a:latin typeface="宋体" panose="02010600030101010101" pitchFamily="2" charset="-122"/>
                <a:ea typeface="宋体" panose="02010600030101010101" pitchFamily="2" charset="-122"/>
                <a:cs typeface="Times New Roman" panose="02020603050405020304" pitchFamily="18" charset="0"/>
              </a:rPr>
              <a:t> </a:t>
            </a:r>
          </a:p>
        </p:txBody>
      </p:sp>
      <p:grpSp>
        <p:nvGrpSpPr>
          <p:cNvPr id="14" name="组合 18"/>
          <p:cNvGrpSpPr/>
          <p:nvPr/>
        </p:nvGrpSpPr>
        <p:grpSpPr>
          <a:xfrm>
            <a:off x="2622429" y="610219"/>
            <a:ext cx="1525530" cy="423517"/>
            <a:chOff x="2094735" y="684067"/>
            <a:chExt cx="1906600" cy="564688"/>
          </a:xfrm>
        </p:grpSpPr>
        <p:sp>
          <p:nvSpPr>
            <p:cNvPr id="15" name="圆角矩形 14"/>
            <p:cNvSpPr/>
            <p:nvPr/>
          </p:nvSpPr>
          <p:spPr>
            <a:xfrm>
              <a:off x="2094735" y="684067"/>
              <a:ext cx="1906600" cy="534609"/>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defTabSz="685165" eaLnBrk="0" hangingPunct="0">
                <a:defRPr/>
              </a:pPr>
              <a:endParaRPr kumimoji="1" lang="zh-CN" altLang="en-US" b="1">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矩形 1"/>
            <p:cNvSpPr>
              <a:spLocks noChangeArrowheads="1"/>
            </p:cNvSpPr>
            <p:nvPr/>
          </p:nvSpPr>
          <p:spPr bwMode="auto">
            <a:xfrm>
              <a:off x="2117820" y="731692"/>
              <a:ext cx="1883515" cy="517063"/>
            </a:xfrm>
            <a:prstGeom prst="rect">
              <a:avLst/>
            </a:prstGeom>
            <a:noFill/>
            <a:ln w="9525">
              <a:noFill/>
              <a:miter lim="800000"/>
            </a:ln>
          </p:spPr>
          <p:txBody>
            <a:bodyPr wrap="square">
              <a:spAutoFit/>
            </a:bodyPr>
            <a:lstStyle/>
            <a:p>
              <a:pPr algn="ctr" defTabSz="685165">
                <a:lnSpc>
                  <a:spcPct val="80000"/>
                </a:lnSpc>
              </a:pPr>
              <a:r>
                <a:rPr lang="zh-CN" altLang="en-US" sz="2400" b="1">
                  <a:solidFill>
                    <a:srgbClr val="FFFFFF"/>
                  </a:solidFill>
                  <a:latin typeface="Times New Roman" panose="02020603050405020304" pitchFamily="18" charset="0"/>
                  <a:ea typeface="黑体" panose="02010609060101010101" pitchFamily="49" charset="-122"/>
                  <a:cs typeface="Times New Roman" panose="02020603050405020304" pitchFamily="18" charset="0"/>
                </a:rPr>
                <a:t>知识点 </a:t>
              </a:r>
              <a:r>
                <a:rPr lang="en-US" sz="2400" b="1">
                  <a:solidFill>
                    <a:srgbClr val="FFFFFF"/>
                  </a:solidFill>
                  <a:latin typeface="Times New Roman" panose="02020603050405020304" pitchFamily="18" charset="0"/>
                  <a:ea typeface="黑体" panose="02010609060101010101" pitchFamily="49" charset="-122"/>
                  <a:cs typeface="Times New Roman" panose="02020603050405020304" pitchFamily="18" charset="0"/>
                </a:rPr>
                <a:t>3</a:t>
              </a:r>
            </a:p>
          </p:txBody>
        </p:sp>
      </p:gr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5" name="图片 4" descr="4fbaad1cfd16b0fa4bedbc07"/>
          <p:cNvPicPr>
            <a:picLocks noChangeAspect="1"/>
          </p:cNvPicPr>
          <p:nvPr/>
        </p:nvPicPr>
        <p:blipFill>
          <a:blip r:embed="rId3"/>
          <a:srcRect b="4255"/>
          <a:stretch>
            <a:fillRect/>
          </a:stretch>
        </p:blipFill>
        <p:spPr>
          <a:xfrm>
            <a:off x="734186" y="792287"/>
            <a:ext cx="6564357" cy="4100999"/>
          </a:xfrm>
          <a:prstGeom prst="rect">
            <a:avLst/>
          </a:prstGeom>
          <a:noFill/>
          <a:ln w="9525">
            <a:noFill/>
          </a:ln>
        </p:spPr>
      </p:pic>
      <p:graphicFrame>
        <p:nvGraphicFramePr>
          <p:cNvPr id="6" name="表格 5"/>
          <p:cNvGraphicFramePr>
            <a:graphicFrameLocks noGrp="1"/>
          </p:cNvGraphicFramePr>
          <p:nvPr/>
        </p:nvGraphicFramePr>
        <p:xfrm>
          <a:off x="1127296" y="1842644"/>
          <a:ext cx="4816781" cy="3050645"/>
        </p:xfrm>
        <a:graphic>
          <a:graphicData uri="http://schemas.openxmlformats.org/drawingml/2006/table">
            <a:tbl>
              <a:tblPr/>
              <a:tblGrid>
                <a:gridCol w="1228824">
                  <a:extLst>
                    <a:ext uri="{9D8B030D-6E8A-4147-A177-3AD203B41FA5}">
                      <a16:colId xmlns:a16="http://schemas.microsoft.com/office/drawing/2014/main" val="20000"/>
                    </a:ext>
                  </a:extLst>
                </a:gridCol>
                <a:gridCol w="3587957">
                  <a:extLst>
                    <a:ext uri="{9D8B030D-6E8A-4147-A177-3AD203B41FA5}">
                      <a16:colId xmlns:a16="http://schemas.microsoft.com/office/drawing/2014/main" val="20001"/>
                    </a:ext>
                  </a:extLst>
                </a:gridCol>
              </a:tblGrid>
              <a:tr h="615363">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lgn="ctr">
                        <a:buNone/>
                      </a:pPr>
                      <a:r>
                        <a:rPr lang="zh-CN" altLang="en-US" sz="2400" b="1">
                          <a:solidFill>
                            <a:srgbClr val="000000"/>
                          </a:solidFill>
                          <a:latin typeface="宋体" panose="02010600030101010101" pitchFamily="2" charset="-122"/>
                          <a:ea typeface="宋体" panose="02010600030101010101" pitchFamily="2" charset="-122"/>
                        </a:rPr>
                        <a:t>介质</a:t>
                      </a:r>
                    </a:p>
                  </a:txBody>
                  <a:tcPr marL="67454" marR="67454" marT="35076" marB="35076" anchor="ctr" anchorCtr="1">
                    <a:lnL w="28575" cap="flat" cmpd="sng">
                      <a:solidFill>
                        <a:srgbClr val="FF3300"/>
                      </a:solidFill>
                      <a:prstDash val="solid"/>
                      <a:headEnd type="none" w="med" len="med"/>
                      <a:tailEnd type="none" w="med" len="med"/>
                    </a:lnL>
                    <a:lnR w="19050"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19050" cap="flat" cmpd="sng">
                      <a:solidFill>
                        <a:srgbClr val="FF33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lgn="ctr">
                        <a:buNone/>
                      </a:pPr>
                      <a:r>
                        <a:rPr lang="zh-CN" altLang="en-US" sz="2400" b="1">
                          <a:solidFill>
                            <a:srgbClr val="000000"/>
                          </a:solidFill>
                          <a:latin typeface="宋体" panose="02010600030101010101" pitchFamily="2" charset="-122"/>
                          <a:ea typeface="宋体" panose="02010600030101010101" pitchFamily="2" charset="-122"/>
                          <a:cs typeface="楷体" panose="02010609060101010101" charset="-122"/>
                        </a:rPr>
                        <a:t>光     速</a:t>
                      </a:r>
                    </a:p>
                  </a:txBody>
                  <a:tcPr marL="67454" marR="67454" marT="35076" marB="35076" anchor="ctr" anchorCtr="1">
                    <a:lnL w="19050"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19050" cap="flat" cmpd="sng">
                      <a:solidFill>
                        <a:srgbClr val="FF33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14413">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lgn="ctr">
                        <a:buNone/>
                      </a:pPr>
                      <a:r>
                        <a:rPr lang="zh-CN" altLang="en-US" sz="2400" b="1">
                          <a:solidFill>
                            <a:srgbClr val="000000"/>
                          </a:solidFill>
                          <a:latin typeface="宋体" panose="02010600030101010101" pitchFamily="2" charset="-122"/>
                          <a:ea typeface="宋体" panose="02010600030101010101" pitchFamily="2" charset="-122"/>
                        </a:rPr>
                        <a:t>真空</a:t>
                      </a:r>
                    </a:p>
                  </a:txBody>
                  <a:tcPr marL="67454" marR="67454" marT="35076" marB="35076" anchor="ctr" anchorCtr="1">
                    <a:lnL w="28575" cap="flat" cmpd="sng">
                      <a:solidFill>
                        <a:srgbClr val="FF3300"/>
                      </a:solidFill>
                      <a:prstDash val="solid"/>
                      <a:headEnd type="none" w="med" len="med"/>
                      <a:tailEnd type="none" w="med" len="med"/>
                    </a:lnL>
                    <a:lnR w="19050" cap="flat" cmpd="sng">
                      <a:solidFill>
                        <a:srgbClr val="FF3300"/>
                      </a:solidFill>
                      <a:prstDash val="solid"/>
                      <a:headEnd type="none" w="med" len="med"/>
                      <a:tailEnd type="none" w="med" len="med"/>
                    </a:lnR>
                    <a:lnT w="19050" cap="flat" cmpd="sng">
                      <a:solidFill>
                        <a:srgbClr val="FF3300"/>
                      </a:solidFill>
                      <a:prstDash val="solid"/>
                      <a:headEnd type="none" w="med" len="med"/>
                      <a:tailEnd type="none" w="med" len="med"/>
                    </a:lnT>
                    <a:lnB w="19050" cap="flat" cmpd="sng">
                      <a:solidFill>
                        <a:srgbClr val="FF33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buNone/>
                      </a:pPr>
                      <a:endParaRPr lang="zh-CN" altLang="en-US" sz="2400" b="1">
                        <a:solidFill>
                          <a:schemeClr val="accent2"/>
                        </a:solidFill>
                        <a:latin typeface="宋体" panose="02010600030101010101" pitchFamily="2" charset="-122"/>
                        <a:ea typeface="宋体" panose="02010600030101010101" pitchFamily="2" charset="-122"/>
                      </a:endParaRPr>
                    </a:p>
                  </a:txBody>
                  <a:tcPr marL="67454" marR="67454" marT="35076" marB="35076" anchor="ctr" anchorCtr="1">
                    <a:lnL w="19050"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19050" cap="flat" cmpd="sng">
                      <a:solidFill>
                        <a:srgbClr val="FF3300"/>
                      </a:solidFill>
                      <a:prstDash val="solid"/>
                      <a:headEnd type="none" w="med" len="med"/>
                      <a:tailEnd type="none" w="med" len="med"/>
                    </a:lnT>
                    <a:lnB w="19050" cap="flat" cmpd="sng">
                      <a:solidFill>
                        <a:srgbClr val="FF33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91569">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lgn="ctr">
                        <a:buNone/>
                      </a:pPr>
                      <a:r>
                        <a:rPr lang="zh-CN" altLang="en-US" sz="2400" b="1">
                          <a:solidFill>
                            <a:srgbClr val="000000"/>
                          </a:solidFill>
                          <a:latin typeface="宋体" panose="02010600030101010101" pitchFamily="2" charset="-122"/>
                          <a:ea typeface="宋体" panose="02010600030101010101" pitchFamily="2" charset="-122"/>
                        </a:rPr>
                        <a:t>空气</a:t>
                      </a:r>
                    </a:p>
                  </a:txBody>
                  <a:tcPr marL="67454" marR="67454" marT="35076" marB="35076" anchor="ctr" anchorCtr="1">
                    <a:lnL w="28575" cap="flat" cmpd="sng">
                      <a:solidFill>
                        <a:srgbClr val="FF3300"/>
                      </a:solidFill>
                      <a:prstDash val="solid"/>
                      <a:headEnd type="none" w="med" len="med"/>
                      <a:tailEnd type="none" w="med" len="med"/>
                    </a:lnL>
                    <a:lnR w="19050" cap="flat" cmpd="sng">
                      <a:solidFill>
                        <a:srgbClr val="FF3300"/>
                      </a:solidFill>
                      <a:prstDash val="solid"/>
                      <a:headEnd type="none" w="med" len="med"/>
                      <a:tailEnd type="none" w="med" len="med"/>
                    </a:lnR>
                    <a:lnT w="19050" cap="flat" cmpd="sng">
                      <a:solidFill>
                        <a:srgbClr val="FF3300"/>
                      </a:solidFill>
                      <a:prstDash val="solid"/>
                      <a:headEnd type="none" w="med" len="med"/>
                      <a:tailEnd type="none" w="med" len="med"/>
                    </a:lnT>
                    <a:lnB w="19050" cap="flat" cmpd="sng">
                      <a:solidFill>
                        <a:srgbClr val="FF33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buNone/>
                      </a:pPr>
                      <a:endParaRPr lang="zh-CN" altLang="en-US" sz="2400" b="1">
                        <a:solidFill>
                          <a:schemeClr val="accent2"/>
                        </a:solidFill>
                        <a:latin typeface="宋体" panose="02010600030101010101" pitchFamily="2" charset="-122"/>
                        <a:ea typeface="宋体" panose="02010600030101010101" pitchFamily="2" charset="-122"/>
                      </a:endParaRPr>
                    </a:p>
                  </a:txBody>
                  <a:tcPr marL="67454" marR="67454" marT="35076" marB="35076" anchor="ctr" anchorCtr="1">
                    <a:lnL w="19050"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19050" cap="flat" cmpd="sng">
                      <a:solidFill>
                        <a:srgbClr val="FF3300"/>
                      </a:solidFill>
                      <a:prstDash val="solid"/>
                      <a:headEnd type="none" w="med" len="med"/>
                      <a:tailEnd type="none" w="med" len="med"/>
                    </a:lnT>
                    <a:lnB w="19050" cap="flat" cmpd="sng">
                      <a:solidFill>
                        <a:srgbClr val="FF33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14413">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lgn="ctr">
                        <a:buNone/>
                      </a:pPr>
                      <a:r>
                        <a:rPr lang="zh-CN" altLang="en-US" sz="2400" b="1">
                          <a:solidFill>
                            <a:srgbClr val="000000"/>
                          </a:solidFill>
                          <a:latin typeface="宋体" panose="02010600030101010101" pitchFamily="2" charset="-122"/>
                          <a:ea typeface="宋体" panose="02010600030101010101" pitchFamily="2" charset="-122"/>
                        </a:rPr>
                        <a:t>水</a:t>
                      </a:r>
                    </a:p>
                  </a:txBody>
                  <a:tcPr marL="67454" marR="67454" marT="35076" marB="35076" anchor="ctr" anchorCtr="1">
                    <a:lnL w="28575" cap="flat" cmpd="sng">
                      <a:solidFill>
                        <a:srgbClr val="FF3300"/>
                      </a:solidFill>
                      <a:prstDash val="solid"/>
                      <a:headEnd type="none" w="med" len="med"/>
                      <a:tailEnd type="none" w="med" len="med"/>
                    </a:lnL>
                    <a:lnR w="19050" cap="flat" cmpd="sng">
                      <a:solidFill>
                        <a:srgbClr val="FF3300"/>
                      </a:solidFill>
                      <a:prstDash val="solid"/>
                      <a:headEnd type="none" w="med" len="med"/>
                      <a:tailEnd type="none" w="med" len="med"/>
                    </a:lnR>
                    <a:lnT w="19050" cap="flat" cmpd="sng">
                      <a:solidFill>
                        <a:srgbClr val="FF3300"/>
                      </a:solidFill>
                      <a:prstDash val="solid"/>
                      <a:headEnd type="none" w="med" len="med"/>
                      <a:tailEnd type="none" w="med" len="med"/>
                    </a:lnT>
                    <a:lnB w="19050" cap="flat" cmpd="sng">
                      <a:solidFill>
                        <a:srgbClr val="FF33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buNone/>
                      </a:pPr>
                      <a:endParaRPr lang="zh-CN" altLang="en-US" sz="2400" b="1">
                        <a:solidFill>
                          <a:schemeClr val="accent2"/>
                        </a:solidFill>
                        <a:latin typeface="宋体" panose="02010600030101010101" pitchFamily="2" charset="-122"/>
                        <a:ea typeface="宋体" panose="02010600030101010101" pitchFamily="2" charset="-122"/>
                      </a:endParaRPr>
                    </a:p>
                  </a:txBody>
                  <a:tcPr marL="67454" marR="67454" marT="35076" marB="35076" anchor="ctr" anchorCtr="1">
                    <a:lnL w="19050"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19050" cap="flat" cmpd="sng">
                      <a:solidFill>
                        <a:srgbClr val="FF3300"/>
                      </a:solidFill>
                      <a:prstDash val="solid"/>
                      <a:headEnd type="none" w="med" len="med"/>
                      <a:tailEnd type="none" w="med" len="med"/>
                    </a:lnT>
                    <a:lnB w="19050" cap="flat" cmpd="sng">
                      <a:solidFill>
                        <a:srgbClr val="FF33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14887">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lgn="ctr">
                        <a:buNone/>
                      </a:pPr>
                      <a:r>
                        <a:rPr lang="zh-CN" altLang="en-US" sz="2400" b="1">
                          <a:solidFill>
                            <a:srgbClr val="000000"/>
                          </a:solidFill>
                          <a:latin typeface="宋体" panose="02010600030101010101" pitchFamily="2" charset="-122"/>
                          <a:ea typeface="宋体" panose="02010600030101010101" pitchFamily="2" charset="-122"/>
                        </a:rPr>
                        <a:t>玻璃</a:t>
                      </a:r>
                    </a:p>
                  </a:txBody>
                  <a:tcPr marL="67454" marR="67454" marT="35076" marB="35076" anchor="ctr" anchorCtr="1">
                    <a:lnL w="28575" cap="flat" cmpd="sng">
                      <a:solidFill>
                        <a:srgbClr val="FF3300"/>
                      </a:solidFill>
                      <a:prstDash val="solid"/>
                      <a:headEnd type="none" w="med" len="med"/>
                      <a:tailEnd type="none" w="med" len="med"/>
                    </a:lnL>
                    <a:lnR w="19050" cap="flat" cmpd="sng">
                      <a:solidFill>
                        <a:srgbClr val="FF3300"/>
                      </a:solidFill>
                      <a:prstDash val="solid"/>
                      <a:headEnd type="none" w="med" len="med"/>
                      <a:tailEnd type="none" w="med" len="med"/>
                    </a:lnR>
                    <a:lnT w="19050"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kumimoji="1"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kumimoji="1" sz="2400">
                          <a:solidFill>
                            <a:schemeClr val="tx1"/>
                          </a:solidFill>
                          <a:latin typeface="+mn-lt"/>
                          <a:ea typeface="+mn-ea"/>
                        </a:defRPr>
                      </a:lvl2pPr>
                      <a:lvl3pPr marL="1143000" lvl="2" indent="-228600" algn="l" rtl="0" eaLnBrk="0" fontAlgn="base" hangingPunct="0">
                        <a:spcBef>
                          <a:spcPct val="20000"/>
                        </a:spcBef>
                        <a:spcAft>
                          <a:spcPct val="0"/>
                        </a:spcAft>
                        <a:buChar char="•"/>
                        <a:defRPr kumimoji="1" sz="2000">
                          <a:solidFill>
                            <a:schemeClr val="tx1"/>
                          </a:solidFill>
                          <a:latin typeface="+mn-lt"/>
                          <a:ea typeface="+mn-ea"/>
                        </a:defRPr>
                      </a:lvl3pPr>
                      <a:lvl4pPr marL="1600200" lvl="3" indent="-228600" algn="l" rtl="0" eaLnBrk="0" fontAlgn="base" hangingPunct="0">
                        <a:spcBef>
                          <a:spcPct val="20000"/>
                        </a:spcBef>
                        <a:spcAft>
                          <a:spcPct val="0"/>
                        </a:spcAft>
                        <a:buChar char="–"/>
                        <a:defRPr kumimoji="1" sz="1800">
                          <a:solidFill>
                            <a:schemeClr val="tx1"/>
                          </a:solidFill>
                          <a:latin typeface="+mn-lt"/>
                          <a:ea typeface="+mn-ea"/>
                        </a:defRPr>
                      </a:lvl4pPr>
                      <a:lvl5pPr marL="2057400" lvl="4" indent="-228600" algn="l" rtl="0" eaLnBrk="0" fontAlgn="base" hangingPunct="0">
                        <a:spcBef>
                          <a:spcPct val="20000"/>
                        </a:spcBef>
                        <a:spcAft>
                          <a:spcPct val="0"/>
                        </a:spcAft>
                        <a:buChar char="»"/>
                        <a:defRPr kumimoji="1" sz="1800">
                          <a:solidFill>
                            <a:schemeClr val="tx1"/>
                          </a:solidFill>
                          <a:latin typeface="+mn-lt"/>
                          <a:ea typeface="+mn-ea"/>
                        </a:defRPr>
                      </a:lvl5pPr>
                    </a:lstStyle>
                    <a:p>
                      <a:pPr marL="0" lvl="0" indent="0">
                        <a:buNone/>
                      </a:pPr>
                      <a:endParaRPr lang="zh-CN" altLang="en-US" sz="2400" b="1">
                        <a:solidFill>
                          <a:schemeClr val="accent2"/>
                        </a:solidFill>
                        <a:latin typeface="宋体" panose="02010600030101010101" pitchFamily="2" charset="-122"/>
                        <a:ea typeface="宋体" panose="02010600030101010101" pitchFamily="2" charset="-122"/>
                      </a:endParaRPr>
                    </a:p>
                  </a:txBody>
                  <a:tcPr marL="67454" marR="67454" marT="35076" marB="35076" anchor="ctr" anchorCtr="1">
                    <a:lnL w="19050"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19050"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7" name="文本框 52247"/>
          <p:cNvSpPr txBox="1"/>
          <p:nvPr/>
        </p:nvSpPr>
        <p:spPr>
          <a:xfrm>
            <a:off x="3109738" y="2571752"/>
            <a:ext cx="1634249" cy="461345"/>
          </a:xfrm>
          <a:prstGeom prst="rect">
            <a:avLst/>
          </a:prstGeom>
          <a:noFill/>
          <a:ln w="9525">
            <a:noFill/>
          </a:ln>
        </p:spPr>
        <p:txBody>
          <a:bodyPr wrap="none" anchor="t">
            <a:spAutoFit/>
          </a:bodyPr>
          <a:lstStyle/>
          <a:p>
            <a:pPr eaLnBrk="0" hangingPunct="0">
              <a:spcBef>
                <a:spcPct val="20000"/>
              </a:spcBef>
              <a:buClr>
                <a:schemeClr val="bg1"/>
              </a:buClr>
            </a:pPr>
            <a:r>
              <a:rPr lang="en-US" altLang="zh-CN" sz="2400" b="1">
                <a:solidFill>
                  <a:srgbClr val="FF0000"/>
                </a:solidFill>
                <a:latin typeface="宋体" panose="02010600030101010101" pitchFamily="2" charset="-122"/>
                <a:ea typeface="宋体" panose="02010600030101010101" pitchFamily="2" charset="-122"/>
                <a:cs typeface="楷体" panose="02010609060101010101" charset="-122"/>
              </a:rPr>
              <a:t>3×10</a:t>
            </a:r>
            <a:r>
              <a:rPr lang="en-US" altLang="zh-CN" sz="2400" b="1" baseline="30000">
                <a:solidFill>
                  <a:srgbClr val="FF0000"/>
                </a:solidFill>
                <a:latin typeface="宋体" panose="02010600030101010101" pitchFamily="2" charset="-122"/>
                <a:ea typeface="宋体" panose="02010600030101010101" pitchFamily="2" charset="-122"/>
                <a:cs typeface="楷体" panose="02010609060101010101" charset="-122"/>
              </a:rPr>
              <a:t>8 </a:t>
            </a:r>
            <a:r>
              <a:rPr lang="en-US" altLang="zh-CN" sz="2400" b="1">
                <a:solidFill>
                  <a:srgbClr val="FF0000"/>
                </a:solidFill>
                <a:latin typeface="宋体" panose="02010600030101010101" pitchFamily="2" charset="-122"/>
                <a:ea typeface="宋体" panose="02010600030101010101" pitchFamily="2" charset="-122"/>
                <a:cs typeface="楷体" panose="02010609060101010101" charset="-122"/>
              </a:rPr>
              <a:t>m/s</a:t>
            </a:r>
          </a:p>
        </p:txBody>
      </p:sp>
      <p:sp>
        <p:nvSpPr>
          <p:cNvPr id="8" name="矩形 7"/>
          <p:cNvSpPr/>
          <p:nvPr/>
        </p:nvSpPr>
        <p:spPr>
          <a:xfrm>
            <a:off x="2871780" y="4405234"/>
            <a:ext cx="2198038" cy="461665"/>
          </a:xfrm>
          <a:prstGeom prst="rect">
            <a:avLst/>
          </a:prstGeom>
          <a:noFill/>
          <a:ln w="9525">
            <a:noFill/>
          </a:ln>
        </p:spPr>
        <p:txBody>
          <a:bodyPr wrap="none" anchor="t">
            <a:spAutoFit/>
          </a:bodyPr>
          <a:lstStyle/>
          <a:p>
            <a:pPr eaLnBrk="0" hangingPunct="0">
              <a:spcBef>
                <a:spcPct val="20000"/>
              </a:spcBef>
              <a:buClr>
                <a:schemeClr val="bg1"/>
              </a:buClr>
            </a:pPr>
            <a:r>
              <a:rPr lang="zh-CN" altLang="en-US" sz="2400" b="1">
                <a:solidFill>
                  <a:srgbClr val="FF0000"/>
                </a:solidFill>
                <a:latin typeface="宋体" panose="02010600030101010101" pitchFamily="2" charset="-122"/>
                <a:ea typeface="宋体" panose="02010600030101010101" pitchFamily="2" charset="-122"/>
                <a:cs typeface="楷体" panose="02010609060101010101" charset="-122"/>
              </a:rPr>
              <a:t>约空气中的   </a:t>
            </a:r>
            <a:endParaRPr lang="en-US" altLang="zh-CN" sz="2400" b="1">
              <a:solidFill>
                <a:srgbClr val="FF0000"/>
              </a:solidFill>
              <a:latin typeface="宋体" panose="02010600030101010101" pitchFamily="2" charset="-122"/>
              <a:ea typeface="宋体" panose="02010600030101010101" pitchFamily="2" charset="-122"/>
              <a:cs typeface="楷体" panose="02010609060101010101" charset="-122"/>
            </a:endParaRPr>
          </a:p>
        </p:txBody>
      </p:sp>
      <p:sp>
        <p:nvSpPr>
          <p:cNvPr id="9" name="矩形 8"/>
          <p:cNvSpPr/>
          <p:nvPr/>
        </p:nvSpPr>
        <p:spPr>
          <a:xfrm>
            <a:off x="2570761" y="3148806"/>
            <a:ext cx="2967022" cy="461345"/>
          </a:xfrm>
          <a:prstGeom prst="rect">
            <a:avLst/>
          </a:prstGeom>
          <a:noFill/>
          <a:ln w="9525">
            <a:noFill/>
          </a:ln>
        </p:spPr>
        <p:txBody>
          <a:bodyPr wrap="none" anchor="t">
            <a:spAutoFit/>
          </a:bodyPr>
          <a:lstStyle/>
          <a:p>
            <a:pPr eaLnBrk="0" hangingPunct="0">
              <a:spcBef>
                <a:spcPct val="20000"/>
              </a:spcBef>
              <a:buClr>
                <a:schemeClr val="bg1"/>
              </a:buClr>
            </a:pPr>
            <a:r>
              <a:rPr lang="zh-CN" altLang="en-US" sz="2400" b="1">
                <a:solidFill>
                  <a:srgbClr val="FF0000"/>
                </a:solidFill>
                <a:latin typeface="宋体" panose="02010600030101010101" pitchFamily="2" charset="-122"/>
                <a:ea typeface="宋体" panose="02010600030101010101" pitchFamily="2" charset="-122"/>
              </a:rPr>
              <a:t>略小于真空中的速度</a:t>
            </a:r>
          </a:p>
        </p:txBody>
      </p:sp>
      <p:sp>
        <p:nvSpPr>
          <p:cNvPr id="10" name="矩形 9"/>
          <p:cNvSpPr/>
          <p:nvPr/>
        </p:nvSpPr>
        <p:spPr>
          <a:xfrm>
            <a:off x="2894387" y="3756793"/>
            <a:ext cx="2320107" cy="461345"/>
          </a:xfrm>
          <a:prstGeom prst="rect">
            <a:avLst/>
          </a:prstGeom>
          <a:noFill/>
          <a:ln w="9525">
            <a:noFill/>
          </a:ln>
        </p:spPr>
        <p:txBody>
          <a:bodyPr>
            <a:spAutoFit/>
          </a:bodyPr>
          <a:lstStyle/>
          <a:p>
            <a:pPr eaLnBrk="0" hangingPunct="0">
              <a:spcBef>
                <a:spcPct val="20000"/>
              </a:spcBef>
              <a:buClr>
                <a:schemeClr val="bg1"/>
              </a:buClr>
            </a:pPr>
            <a:r>
              <a:rPr lang="zh-CN" altLang="en-US" sz="2400" b="1">
                <a:solidFill>
                  <a:srgbClr val="FF0000"/>
                </a:solidFill>
                <a:latin typeface="宋体" panose="02010600030101010101" pitchFamily="2" charset="-122"/>
                <a:ea typeface="宋体" panose="02010600030101010101" pitchFamily="2" charset="-122"/>
                <a:cs typeface="楷体" panose="02010609060101010101" charset="-122"/>
              </a:rPr>
              <a:t>约空气中的</a:t>
            </a:r>
            <a:endParaRPr lang="en-US" altLang="zh-CN" sz="2400" b="1">
              <a:solidFill>
                <a:srgbClr val="FF0000"/>
              </a:solidFill>
              <a:latin typeface="宋体" panose="02010600030101010101" pitchFamily="2" charset="-122"/>
              <a:ea typeface="宋体" panose="02010600030101010101" pitchFamily="2" charset="-122"/>
              <a:cs typeface="楷体" panose="02010609060101010101" charset="-122"/>
            </a:endParaRPr>
          </a:p>
        </p:txBody>
      </p:sp>
      <p:sp>
        <p:nvSpPr>
          <p:cNvPr id="11" name="文本框 52251"/>
          <p:cNvSpPr txBox="1"/>
          <p:nvPr/>
        </p:nvSpPr>
        <p:spPr>
          <a:xfrm>
            <a:off x="254038" y="792051"/>
            <a:ext cx="553678" cy="4101235"/>
          </a:xfrm>
          <a:prstGeom prst="rect">
            <a:avLst/>
          </a:prstGeom>
          <a:gradFill rotWithShape="1">
            <a:gsLst>
              <a:gs pos="0">
                <a:schemeClr val="accent1"/>
              </a:gs>
              <a:gs pos="50000">
                <a:schemeClr val="bg1"/>
              </a:gs>
              <a:gs pos="100000">
                <a:schemeClr val="accent1"/>
              </a:gs>
            </a:gsLst>
            <a:lin ang="0" scaled="1"/>
          </a:gradFill>
          <a:ln w="9525">
            <a:noFill/>
          </a:ln>
        </p:spPr>
        <p:txBody>
          <a:bodyPr vert="eaVert">
            <a:spAutoFit/>
          </a:bodyPr>
          <a:lstStyle/>
          <a:p>
            <a:pPr>
              <a:spcBef>
                <a:spcPct val="50000"/>
              </a:spcBef>
            </a:pPr>
            <a:r>
              <a:rPr lang="zh-CN" altLang="en-US" sz="2400" b="1">
                <a:solidFill>
                  <a:srgbClr val="A50021"/>
                </a:solidFill>
                <a:latin typeface="宋体" panose="02010600030101010101" pitchFamily="2" charset="-122"/>
                <a:ea typeface="宋体" panose="02010600030101010101" pitchFamily="2" charset="-122"/>
              </a:rPr>
              <a:t>光在不同介质中的传播速度</a:t>
            </a:r>
          </a:p>
        </p:txBody>
      </p:sp>
      <p:sp>
        <p:nvSpPr>
          <p:cNvPr id="13" name="文本框 1"/>
          <p:cNvSpPr txBox="1"/>
          <p:nvPr/>
        </p:nvSpPr>
        <p:spPr>
          <a:xfrm>
            <a:off x="7298543" y="1485254"/>
            <a:ext cx="1785174" cy="2675798"/>
          </a:xfrm>
          <a:prstGeom prst="rect">
            <a:avLst/>
          </a:prstGeom>
          <a:solidFill>
            <a:schemeClr val="accent4">
              <a:lumMod val="60000"/>
              <a:lumOff val="40000"/>
            </a:schemeClr>
          </a:solidFill>
          <a:ln w="9525">
            <a:noFill/>
          </a:ln>
        </p:spPr>
        <p:txBody>
          <a:bodyPr wrap="square" anchor="t">
            <a:spAutoFit/>
          </a:bodyPr>
          <a:lstStyle/>
          <a:p>
            <a:r>
              <a:rPr lang="zh-CN" altLang="en-US" sz="2400" b="1">
                <a:solidFill>
                  <a:srgbClr val="080808"/>
                </a:solidFill>
                <a:latin typeface="宋体" panose="02010600030101010101" pitchFamily="2" charset="-122"/>
                <a:ea typeface="宋体" panose="02010600030101010101" pitchFamily="2" charset="-122"/>
                <a:cs typeface="楷体" panose="02010609060101010101" charset="-122"/>
              </a:rPr>
              <a:t>    光在不同介质中的传播速度不同，在叙述光速时，一定要注明介质种类。</a:t>
            </a:r>
          </a:p>
        </p:txBody>
      </p:sp>
      <p:sp>
        <p:nvSpPr>
          <p:cNvPr id="14" name="TextBox 13"/>
          <p:cNvSpPr txBox="1">
            <a:spLocks noRot="1" noChangeAspect="1" noMove="1" noResize="1" noEditPoints="1" noAdjustHandles="1" noChangeArrowheads="1" noChangeShapeType="1" noTextEdit="1"/>
          </p:cNvSpPr>
          <p:nvPr/>
        </p:nvSpPr>
        <p:spPr>
          <a:xfrm>
            <a:off x="4522695" y="3715626"/>
            <a:ext cx="336951" cy="481286"/>
          </a:xfrm>
          <a:prstGeom prst="rect">
            <a:avLst/>
          </a:prstGeom>
          <a:blipFill rotWithShape="1">
            <a:blip r:embed="rId4"/>
            <a:stretch>
              <a:fillRect b="-2564"/>
            </a:stretch>
          </a:blipFill>
        </p:spPr>
        <p:txBody>
          <a:bodyPr/>
          <a:lstStyle/>
          <a:p>
            <a:r>
              <a:rPr lang="zh-CN" altLang="en-US">
                <a:noFill/>
              </a:rPr>
              <a:t> </a:t>
            </a:r>
          </a:p>
        </p:txBody>
      </p:sp>
      <p:sp>
        <p:nvSpPr>
          <p:cNvPr id="15" name="TextBox 14"/>
          <p:cNvSpPr txBox="1">
            <a:spLocks noRot="1" noChangeAspect="1" noMove="1" noResize="1" noEditPoints="1" noAdjustHandles="1" noChangeArrowheads="1" noChangeShapeType="1" noTextEdit="1"/>
          </p:cNvSpPr>
          <p:nvPr/>
        </p:nvSpPr>
        <p:spPr>
          <a:xfrm>
            <a:off x="4579519" y="4369956"/>
            <a:ext cx="336951" cy="482633"/>
          </a:xfrm>
          <a:prstGeom prst="rect">
            <a:avLst/>
          </a:prstGeom>
          <a:blipFill rotWithShape="1">
            <a:blip r:embed="rId5"/>
            <a:stretch>
              <a:fillRect b="-1266"/>
            </a:stretch>
          </a:blipFill>
        </p:spPr>
        <p:txBody>
          <a:bodyPr/>
          <a:lstStyle/>
          <a:p>
            <a:r>
              <a:rPr lang="zh-CN" altLang="en-US">
                <a:no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out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out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ppt_y</p:attrName>
                                        </p:attrNameLst>
                                      </p:cBhvr>
                                      <p:tavLst>
                                        <p:tav tm="0">
                                          <p:val>
                                            <p:strVal val="#ppt_y+#ppt_h*1.125000"/>
                                          </p:val>
                                        </p:tav>
                                        <p:tav tm="100000">
                                          <p:val>
                                            <p:strVal val="#ppt_y"/>
                                          </p:val>
                                        </p:tav>
                                      </p:tavLst>
                                    </p:anim>
                                    <p:animEffect transition="in" filter="wipe(up)">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72469"/>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7137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新知导入</a:t>
            </a:r>
          </a:p>
        </p:txBody>
      </p:sp>
      <p:sp>
        <p:nvSpPr>
          <p:cNvPr id="12" name="动作按钮: 第一张 11">
            <a:hlinkClick r:id="rId2" action="ppaction://hlinksldjump" highlightClick="1"/>
          </p:cNvPr>
          <p:cNvSpPr/>
          <p:nvPr/>
        </p:nvSpPr>
        <p:spPr>
          <a:xfrm>
            <a:off x="8902083" y="5312461"/>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00"/>
          <p:cNvSpPr txBox="1"/>
          <p:nvPr/>
        </p:nvSpPr>
        <p:spPr>
          <a:xfrm>
            <a:off x="310943" y="1020505"/>
            <a:ext cx="8283855" cy="3970318"/>
          </a:xfrm>
          <a:prstGeom prst="rect">
            <a:avLst/>
          </a:prstGeom>
          <a:noFill/>
          <a:ln w="9525">
            <a:noFill/>
          </a:ln>
        </p:spPr>
        <p:txBody>
          <a:bodyPr wrap="square">
            <a:spAutoFit/>
          </a:bodyPr>
          <a:lstStyle/>
          <a:p>
            <a:pPr>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altLang="en-US" sz="2400" b="1">
                <a:solidFill>
                  <a:srgbClr val="000000"/>
                </a:solidFill>
                <a:latin typeface="楷体" panose="02010609060101010101" charset="-122"/>
                <a:ea typeface="楷体" panose="02010609060101010101" charset="-122"/>
                <a:cs typeface="楷体" panose="02010609060101010101" charset="-122"/>
              </a:rPr>
              <a:t>据历史记载和史学家考证</a:t>
            </a:r>
            <a:r>
              <a:rPr lang="en-US" sz="2400" b="1">
                <a:solidFill>
                  <a:srgbClr val="000000"/>
                </a:solidFill>
                <a:latin typeface="楷体" panose="02010609060101010101" charset="-122"/>
                <a:ea typeface="楷体" panose="02010609060101010101" charset="-122"/>
                <a:cs typeface="楷体" panose="02010609060101010101" charset="-122"/>
              </a:rPr>
              <a:t>,</a:t>
            </a:r>
            <a:r>
              <a:rPr lang="zh-CN" altLang="en-US" sz="2400" b="1">
                <a:solidFill>
                  <a:srgbClr val="000000"/>
                </a:solidFill>
                <a:latin typeface="楷体" panose="02010609060101010101" charset="-122"/>
                <a:ea typeface="楷体" panose="02010609060101010101" charset="-122"/>
                <a:cs typeface="楷体" panose="02010609060101010101" charset="-122"/>
              </a:rPr>
              <a:t>日食天象也</a:t>
            </a:r>
            <a:endParaRPr lang="en-US" altLang="zh-CN" sz="2400" b="1">
              <a:solidFill>
                <a:srgbClr val="000000"/>
              </a:solidFill>
              <a:latin typeface="楷体" panose="02010609060101010101" charset="-122"/>
              <a:ea typeface="楷体" panose="02010609060101010101" charset="-122"/>
              <a:cs typeface="楷体" panose="02010609060101010101" charset="-122"/>
            </a:endParaRPr>
          </a:p>
          <a:p>
            <a:pPr>
              <a:lnSpc>
                <a:spcPct val="150000"/>
              </a:lnSpc>
            </a:pPr>
            <a:r>
              <a:rPr lang="zh-CN" altLang="en-US" sz="2400" b="1">
                <a:solidFill>
                  <a:srgbClr val="000000"/>
                </a:solidFill>
                <a:latin typeface="楷体" panose="02010609060101010101" charset="-122"/>
                <a:ea typeface="楷体" panose="02010609060101010101" charset="-122"/>
                <a:cs typeface="楷体" panose="02010609060101010101" charset="-122"/>
              </a:rPr>
              <a:t>曾为人间消弭战争。古希腊历史学家希罗多</a:t>
            </a:r>
            <a:endParaRPr lang="en-US" altLang="zh-CN" sz="2400" b="1">
              <a:solidFill>
                <a:srgbClr val="000000"/>
              </a:solidFill>
              <a:latin typeface="楷体" panose="02010609060101010101" charset="-122"/>
              <a:ea typeface="楷体" panose="02010609060101010101" charset="-122"/>
              <a:cs typeface="楷体" panose="02010609060101010101" charset="-122"/>
            </a:endParaRPr>
          </a:p>
          <a:p>
            <a:pPr>
              <a:lnSpc>
                <a:spcPct val="150000"/>
              </a:lnSpc>
            </a:pPr>
            <a:r>
              <a:rPr lang="zh-CN" altLang="en-US" sz="2400" b="1">
                <a:solidFill>
                  <a:srgbClr val="000000"/>
                </a:solidFill>
                <a:latin typeface="楷体" panose="02010609060101010101" charset="-122"/>
                <a:ea typeface="楷体" panose="02010609060101010101" charset="-122"/>
                <a:cs typeface="楷体" panose="02010609060101010101" charset="-122"/>
              </a:rPr>
              <a:t>德曾如此描述</a:t>
            </a:r>
            <a:r>
              <a:rPr lang="en-US" sz="2400" b="1">
                <a:solidFill>
                  <a:srgbClr val="000000"/>
                </a:solidFill>
                <a:latin typeface="楷体" panose="02010609060101010101" charset="-122"/>
                <a:ea typeface="楷体" panose="02010609060101010101" charset="-122"/>
                <a:cs typeface="楷体" panose="02010609060101010101" charset="-122"/>
              </a:rPr>
              <a:t>:</a:t>
            </a:r>
            <a:r>
              <a:rPr lang="zh-CN" altLang="en-US" sz="2400" b="1">
                <a:solidFill>
                  <a:srgbClr val="000000"/>
                </a:solidFill>
                <a:latin typeface="楷体" panose="02010609060101010101" charset="-122"/>
                <a:ea typeface="楷体" panose="02010609060101010101" charset="-122"/>
                <a:cs typeface="楷体" panose="02010609060101010101" charset="-122"/>
              </a:rPr>
              <a:t>“公元前</a:t>
            </a:r>
            <a:r>
              <a:rPr lang="en-US" sz="2400" b="1">
                <a:solidFill>
                  <a:srgbClr val="000000"/>
                </a:solidFill>
                <a:latin typeface="楷体" panose="02010609060101010101" charset="-122"/>
                <a:ea typeface="楷体" panose="02010609060101010101" charset="-122"/>
                <a:cs typeface="楷体" panose="02010609060101010101" charset="-122"/>
              </a:rPr>
              <a:t>585</a:t>
            </a:r>
            <a:r>
              <a:rPr lang="zh-CN" altLang="en-US" sz="2400" b="1">
                <a:solidFill>
                  <a:srgbClr val="000000"/>
                </a:solidFill>
                <a:latin typeface="楷体" panose="02010609060101010101" charset="-122"/>
                <a:ea typeface="楷体" panose="02010609060101010101" charset="-122"/>
                <a:cs typeface="楷体" panose="02010609060101010101" charset="-122"/>
              </a:rPr>
              <a:t>年</a:t>
            </a:r>
            <a:r>
              <a:rPr lang="en-US" altLang="zh-CN" sz="2400" b="1">
                <a:solidFill>
                  <a:srgbClr val="000000"/>
                </a:solidFill>
                <a:latin typeface="楷体" panose="02010609060101010101" charset="-122"/>
                <a:ea typeface="楷体" panose="02010609060101010101" charset="-122"/>
                <a:cs typeface="楷体" panose="02010609060101010101" charset="-122"/>
              </a:rPr>
              <a:t>,</a:t>
            </a:r>
            <a:r>
              <a:rPr lang="zh-CN" altLang="en-US" sz="2400" b="1">
                <a:solidFill>
                  <a:srgbClr val="000000"/>
                </a:solidFill>
                <a:latin typeface="楷体" panose="02010609060101010101" charset="-122"/>
                <a:ea typeface="楷体" panose="02010609060101010101" charset="-122"/>
                <a:cs typeface="楷体" panose="02010609060101010101" charset="-122"/>
              </a:rPr>
              <a:t>吕底亚人和米</a:t>
            </a:r>
            <a:endParaRPr lang="en-US" altLang="zh-CN" sz="2400" b="1">
              <a:solidFill>
                <a:srgbClr val="000000"/>
              </a:solidFill>
              <a:latin typeface="楷体" panose="02010609060101010101" charset="-122"/>
              <a:ea typeface="楷体" panose="02010609060101010101" charset="-122"/>
              <a:cs typeface="楷体" panose="02010609060101010101" charset="-122"/>
            </a:endParaRPr>
          </a:p>
          <a:p>
            <a:pPr>
              <a:lnSpc>
                <a:spcPct val="150000"/>
              </a:lnSpc>
            </a:pPr>
            <a:r>
              <a:rPr lang="zh-CN" altLang="en-US" sz="2400" b="1">
                <a:solidFill>
                  <a:srgbClr val="000000"/>
                </a:solidFill>
                <a:latin typeface="楷体" panose="02010609060101010101" charset="-122"/>
                <a:ea typeface="楷体" panose="02010609060101010101" charset="-122"/>
                <a:cs typeface="楷体" panose="02010609060101010101" charset="-122"/>
              </a:rPr>
              <a:t>提亚人交战</a:t>
            </a:r>
            <a:r>
              <a:rPr lang="en-US" sz="2400" b="1">
                <a:solidFill>
                  <a:srgbClr val="000000"/>
                </a:solidFill>
                <a:latin typeface="楷体" panose="02010609060101010101" charset="-122"/>
                <a:ea typeface="楷体" panose="02010609060101010101" charset="-122"/>
                <a:cs typeface="楷体" panose="02010609060101010101" charset="-122"/>
              </a:rPr>
              <a:t>,</a:t>
            </a:r>
            <a:r>
              <a:rPr lang="zh-CN" altLang="en-US" sz="2400" b="1">
                <a:solidFill>
                  <a:srgbClr val="000000"/>
                </a:solidFill>
                <a:latin typeface="楷体" panose="02010609060101010101" charset="-122"/>
                <a:ea typeface="楷体" panose="02010609060101010101" charset="-122"/>
                <a:cs typeface="楷体" panose="02010609060101010101" charset="-122"/>
              </a:rPr>
              <a:t>决战当天战场上空突然发生日</a:t>
            </a:r>
            <a:endParaRPr lang="en-US" altLang="zh-CN" sz="2400" b="1">
              <a:solidFill>
                <a:srgbClr val="000000"/>
              </a:solidFill>
              <a:latin typeface="楷体" panose="02010609060101010101" charset="-122"/>
              <a:ea typeface="楷体" panose="02010609060101010101" charset="-122"/>
              <a:cs typeface="楷体" panose="02010609060101010101" charset="-122"/>
            </a:endParaRPr>
          </a:p>
          <a:p>
            <a:pPr>
              <a:lnSpc>
                <a:spcPct val="150000"/>
              </a:lnSpc>
            </a:pPr>
            <a:r>
              <a:rPr lang="zh-CN" altLang="en-US" sz="2400" b="1">
                <a:solidFill>
                  <a:srgbClr val="000000"/>
                </a:solidFill>
                <a:latin typeface="楷体" panose="02010609060101010101" charset="-122"/>
                <a:ea typeface="楷体" panose="02010609060101010101" charset="-122"/>
                <a:cs typeface="楷体" panose="02010609060101010101" charset="-122"/>
              </a:rPr>
              <a:t>食</a:t>
            </a:r>
            <a:r>
              <a:rPr lang="en-US" altLang="zh-CN" sz="2400" b="1">
                <a:solidFill>
                  <a:srgbClr val="000000"/>
                </a:solidFill>
                <a:latin typeface="楷体" panose="02010609060101010101" charset="-122"/>
                <a:ea typeface="楷体" panose="02010609060101010101" charset="-122"/>
                <a:cs typeface="楷体" panose="02010609060101010101" charset="-122"/>
              </a:rPr>
              <a:t>——</a:t>
            </a:r>
            <a:r>
              <a:rPr lang="zh-CN" altLang="en-US" sz="2400" b="1">
                <a:solidFill>
                  <a:srgbClr val="000000"/>
                </a:solidFill>
                <a:latin typeface="楷体" panose="02010609060101010101" charset="-122"/>
                <a:ea typeface="楷体" panose="02010609060101010101" charset="-122"/>
                <a:cs typeface="楷体" panose="02010609060101010101" charset="-122"/>
              </a:rPr>
              <a:t>太阳忽然消失不见了</a:t>
            </a:r>
            <a:r>
              <a:rPr lang="en-US" sz="2400" b="1">
                <a:solidFill>
                  <a:srgbClr val="000000"/>
                </a:solidFill>
                <a:latin typeface="楷体" panose="02010609060101010101" charset="-122"/>
                <a:ea typeface="楷体" panose="02010609060101010101" charset="-122"/>
                <a:cs typeface="楷体" panose="02010609060101010101" charset="-122"/>
              </a:rPr>
              <a:t>,</a:t>
            </a:r>
            <a:r>
              <a:rPr lang="zh-CN" altLang="en-US" sz="2400" b="1">
                <a:solidFill>
                  <a:srgbClr val="000000"/>
                </a:solidFill>
                <a:latin typeface="楷体" panose="02010609060101010101" charset="-122"/>
                <a:ea typeface="楷体" panose="02010609060101010101" charset="-122"/>
                <a:cs typeface="楷体" panose="02010609060101010101" charset="-122"/>
              </a:rPr>
              <a:t>双方见状</a:t>
            </a:r>
            <a:r>
              <a:rPr lang="en-US" sz="2400" b="1">
                <a:solidFill>
                  <a:srgbClr val="000000"/>
                </a:solidFill>
                <a:latin typeface="楷体" panose="02010609060101010101" charset="-122"/>
                <a:ea typeface="楷体" panose="02010609060101010101" charset="-122"/>
                <a:cs typeface="楷体" panose="02010609060101010101" charset="-122"/>
              </a:rPr>
              <a:t>,</a:t>
            </a:r>
            <a:r>
              <a:rPr lang="zh-CN" altLang="en-US" sz="2400" b="1">
                <a:solidFill>
                  <a:srgbClr val="000000"/>
                </a:solidFill>
                <a:latin typeface="楷体" panose="02010609060101010101" charset="-122"/>
                <a:ea typeface="楷体" panose="02010609060101010101" charset="-122"/>
                <a:cs typeface="楷体" panose="02010609060101010101" charset="-122"/>
              </a:rPr>
              <a:t>马上</a:t>
            </a:r>
            <a:endParaRPr lang="en-US" altLang="zh-CN" sz="2400" b="1">
              <a:solidFill>
                <a:srgbClr val="000000"/>
              </a:solidFill>
              <a:latin typeface="楷体" panose="02010609060101010101" charset="-122"/>
              <a:ea typeface="楷体" panose="02010609060101010101" charset="-122"/>
              <a:cs typeface="楷体" panose="02010609060101010101" charset="-122"/>
            </a:endParaRPr>
          </a:p>
          <a:p>
            <a:pPr>
              <a:lnSpc>
                <a:spcPct val="150000"/>
              </a:lnSpc>
            </a:pPr>
            <a:r>
              <a:rPr lang="zh-CN" altLang="en-US" sz="2400" b="1">
                <a:solidFill>
                  <a:srgbClr val="000000"/>
                </a:solidFill>
                <a:latin typeface="楷体" panose="02010609060101010101" charset="-122"/>
                <a:ea typeface="楷体" panose="02010609060101010101" charset="-122"/>
                <a:cs typeface="楷体" panose="02010609060101010101" charset="-122"/>
              </a:rPr>
              <a:t>宣布休战</a:t>
            </a:r>
            <a:r>
              <a:rPr lang="en-US" sz="2400" b="1">
                <a:solidFill>
                  <a:srgbClr val="000000"/>
                </a:solidFill>
                <a:latin typeface="楷体" panose="02010609060101010101" charset="-122"/>
                <a:ea typeface="楷体" panose="02010609060101010101" charset="-122"/>
                <a:cs typeface="楷体" panose="02010609060101010101" charset="-122"/>
              </a:rPr>
              <a:t>,</a:t>
            </a:r>
            <a:r>
              <a:rPr lang="zh-CN" altLang="en-US" sz="2400" b="1">
                <a:solidFill>
                  <a:srgbClr val="000000"/>
                </a:solidFill>
                <a:latin typeface="楷体" panose="02010609060101010101" charset="-122"/>
                <a:ea typeface="楷体" panose="02010609060101010101" charset="-122"/>
                <a:cs typeface="楷体" panose="02010609060101010101" charset="-122"/>
              </a:rPr>
              <a:t>重建太平盛世。”</a:t>
            </a:r>
            <a:endParaRPr lang="en-US" altLang="zh-CN" sz="2400" b="1">
              <a:solidFill>
                <a:srgbClr val="000000"/>
              </a:solidFill>
              <a:latin typeface="楷体" panose="02010609060101010101" charset="-122"/>
              <a:ea typeface="楷体" panose="02010609060101010101" charset="-122"/>
              <a:cs typeface="楷体" panose="02010609060101010101" charset="-122"/>
            </a:endParaRPr>
          </a:p>
          <a:p>
            <a:pPr>
              <a:lnSpc>
                <a:spcPct val="150000"/>
              </a:lnSpc>
            </a:pPr>
            <a:r>
              <a:rPr lang="en-US" altLang="zh-CN" sz="2400" b="1">
                <a:solidFill>
                  <a:srgbClr val="000000"/>
                </a:solidFill>
                <a:latin typeface="楷体" panose="02010609060101010101" charset="-122"/>
                <a:ea typeface="楷体" panose="02010609060101010101" charset="-122"/>
                <a:cs typeface="楷体" panose="02010609060101010101" charset="-122"/>
              </a:rPr>
              <a:t>     </a:t>
            </a:r>
            <a:r>
              <a:rPr lang="zh-CN" altLang="en-US" sz="2400" b="1">
                <a:solidFill>
                  <a:srgbClr val="000000"/>
                </a:solidFill>
                <a:latin typeface="楷体" panose="02010609060101010101" charset="-122"/>
                <a:ea typeface="楷体" panose="02010609060101010101" charset="-122"/>
                <a:cs typeface="楷体" panose="02010609060101010101" charset="-122"/>
              </a:rPr>
              <a:t>那么</a:t>
            </a:r>
            <a:r>
              <a:rPr lang="en-US" sz="2400" b="1">
                <a:solidFill>
                  <a:srgbClr val="000000"/>
                </a:solidFill>
                <a:latin typeface="楷体" panose="02010609060101010101" charset="-122"/>
                <a:ea typeface="楷体" panose="02010609060101010101" charset="-122"/>
                <a:cs typeface="楷体" panose="02010609060101010101" charset="-122"/>
              </a:rPr>
              <a:t>,</a:t>
            </a:r>
            <a:r>
              <a:rPr lang="zh-CN" altLang="en-US" sz="2400" b="1">
                <a:solidFill>
                  <a:srgbClr val="000000"/>
                </a:solidFill>
                <a:latin typeface="楷体" panose="02010609060101010101" charset="-122"/>
                <a:ea typeface="楷体" panose="02010609060101010101" charset="-122"/>
                <a:cs typeface="楷体" panose="02010609060101010101" charset="-122"/>
              </a:rPr>
              <a:t>你知道太阳是怎么消失不见的吗</a:t>
            </a:r>
            <a:r>
              <a:rPr lang="en-US" sz="2400" b="1">
                <a:solidFill>
                  <a:srgbClr val="000000"/>
                </a:solidFill>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pic>
        <p:nvPicPr>
          <p:cNvPr id="6" name="图片 5"/>
          <p:cNvPicPr/>
          <p:nvPr/>
        </p:nvPicPr>
        <p:blipFill>
          <a:blip r:embed="rId3"/>
          <a:stretch>
            <a:fillRect/>
          </a:stretch>
        </p:blipFill>
        <p:spPr>
          <a:xfrm>
            <a:off x="6533397" y="1460578"/>
            <a:ext cx="2352042" cy="2074132"/>
          </a:xfrm>
          <a:prstGeom prst="rect">
            <a:avLst/>
          </a:prstGeom>
          <a:noFill/>
          <a:ln w="9525">
            <a:noFill/>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0739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87252"/>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巩固练习</a:t>
            </a:r>
          </a:p>
        </p:txBody>
      </p:sp>
      <p:sp>
        <p:nvSpPr>
          <p:cNvPr id="12" name="动作按钮: 第一张 11">
            <a:hlinkClick r:id="rId3"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470482" y="1239375"/>
            <a:ext cx="9025336" cy="2861310"/>
          </a:xfrm>
          <a:prstGeom prst="rect">
            <a:avLst/>
          </a:prstGeom>
          <a:noFill/>
        </p:spPr>
        <p:txBody>
          <a:bodyPr wrap="square" rtlCol="0" anchor="t">
            <a:spAutoFit/>
          </a:bodyPr>
          <a:lstStyle/>
          <a:p>
            <a:pPr>
              <a:lnSpc>
                <a:spcPct val="150000"/>
              </a:lnSpc>
            </a:pPr>
            <a:r>
              <a:rPr lang="zh-CN" altLang="en-US"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4</a:t>
            </a:r>
            <a:r>
              <a:rPr lang="en-US" altLang="zh-CN" sz="2400" b="1">
                <a:latin typeface="Times New Roman" panose="02020603050405020304" pitchFamily="18" charset="0"/>
                <a:ea typeface="楷体" panose="02010609060101010101" charset="-122"/>
                <a:cs typeface="Times New Roman" panose="02020603050405020304" pitchFamily="18" charset="0"/>
              </a:rPr>
              <a:t> </a:t>
            </a:r>
            <a:r>
              <a:rPr lang="zh-CN" altLang="en-US" sz="2400" b="1">
                <a:latin typeface="Times New Roman" panose="02020603050405020304" pitchFamily="18" charset="0"/>
                <a:ea typeface="楷体" panose="02010609060101010101" charset="-122"/>
                <a:cs typeface="Times New Roman" panose="02020603050405020304" pitchFamily="18" charset="0"/>
              </a:rPr>
              <a:t>下列关于声和光的说法中，正确的是 （　　）</a:t>
            </a:r>
            <a:endParaRPr lang="en-US" altLang="zh-CN" sz="2400" b="1">
              <a:latin typeface="Times New Roman" panose="02020603050405020304" pitchFamily="18" charset="0"/>
              <a:ea typeface="楷体" panose="02010609060101010101" charset="-122"/>
              <a:cs typeface="Times New Roman" panose="02020603050405020304" pitchFamily="18" charset="0"/>
            </a:endParaRPr>
          </a:p>
          <a:p>
            <a:pPr lvl="2">
              <a:lnSpc>
                <a:spcPct val="150000"/>
              </a:lnSpc>
            </a:pPr>
            <a:r>
              <a:rPr lang="zh-CN" altLang="en-US" sz="2400" b="1">
                <a:latin typeface="Times New Roman" panose="02020603050405020304" pitchFamily="18" charset="0"/>
                <a:ea typeface="楷体" panose="02010609060101010101" charset="-122"/>
                <a:cs typeface="Times New Roman" panose="02020603050405020304" pitchFamily="18" charset="0"/>
              </a:rPr>
              <a:t>A．声和光的传播都需要介质 </a:t>
            </a:r>
          </a:p>
          <a:p>
            <a:pPr lvl="2">
              <a:lnSpc>
                <a:spcPct val="150000"/>
              </a:lnSpc>
            </a:pPr>
            <a:r>
              <a:rPr lang="zh-CN" altLang="en-US" sz="2400" b="1">
                <a:latin typeface="Times New Roman" panose="02020603050405020304" pitchFamily="18" charset="0"/>
                <a:ea typeface="楷体" panose="02010609060101010101" charset="-122"/>
                <a:cs typeface="Times New Roman" panose="02020603050405020304" pitchFamily="18" charset="0"/>
              </a:rPr>
              <a:t>B．声传播需要介质，光传播不需要介质                   </a:t>
            </a:r>
          </a:p>
          <a:p>
            <a:pPr lvl="2">
              <a:lnSpc>
                <a:spcPct val="150000"/>
              </a:lnSpc>
            </a:pPr>
            <a:r>
              <a:rPr lang="zh-CN" altLang="en-US" sz="2400" b="1">
                <a:latin typeface="Times New Roman" panose="02020603050405020304" pitchFamily="18" charset="0"/>
                <a:ea typeface="楷体" panose="02010609060101010101" charset="-122"/>
                <a:cs typeface="Times New Roman" panose="02020603050405020304" pitchFamily="18" charset="0"/>
              </a:rPr>
              <a:t>C．光速和声速一样大 </a:t>
            </a:r>
          </a:p>
          <a:p>
            <a:pPr lvl="2">
              <a:lnSpc>
                <a:spcPct val="150000"/>
              </a:lnSpc>
            </a:pPr>
            <a:r>
              <a:rPr lang="zh-CN" altLang="en-US" sz="2400" b="1">
                <a:latin typeface="Times New Roman" panose="02020603050405020304" pitchFamily="18" charset="0"/>
                <a:ea typeface="楷体" panose="02010609060101010101" charset="-122"/>
                <a:cs typeface="Times New Roman" panose="02020603050405020304" pitchFamily="18" charset="0"/>
              </a:rPr>
              <a:t>D．光的传播速度是3×10</a:t>
            </a:r>
            <a:r>
              <a:rPr lang="zh-CN" altLang="en-US" sz="2400" b="1" baseline="30000">
                <a:latin typeface="Times New Roman" panose="02020603050405020304" pitchFamily="18" charset="0"/>
                <a:ea typeface="楷体" panose="02010609060101010101" charset="-122"/>
                <a:cs typeface="Times New Roman" panose="02020603050405020304" pitchFamily="18" charset="0"/>
              </a:rPr>
              <a:t>8</a:t>
            </a:r>
            <a:r>
              <a:rPr lang="zh-CN" altLang="en-US" sz="2400" b="1">
                <a:latin typeface="Times New Roman" panose="02020603050405020304" pitchFamily="18" charset="0"/>
                <a:ea typeface="楷体" panose="02010609060101010101" charset="-122"/>
                <a:cs typeface="Times New Roman" panose="02020603050405020304" pitchFamily="18" charset="0"/>
              </a:rPr>
              <a:t>m/s </a:t>
            </a:r>
            <a:endParaRPr lang="zh-CN" altLang="en-US" sz="2100" b="1">
              <a:latin typeface="Times New Roman" panose="02020603050405020304" pitchFamily="18" charset="0"/>
              <a:ea typeface="楷体" panose="02010609060101010101" charset="-122"/>
              <a:cs typeface="Times New Roman" panose="02020603050405020304" pitchFamily="18" charset="0"/>
            </a:endParaRPr>
          </a:p>
        </p:txBody>
      </p:sp>
      <p:sp>
        <p:nvSpPr>
          <p:cNvPr id="6" name="文本框 6"/>
          <p:cNvSpPr txBox="1"/>
          <p:nvPr/>
        </p:nvSpPr>
        <p:spPr>
          <a:xfrm>
            <a:off x="6498454" y="1387878"/>
            <a:ext cx="333143" cy="461345"/>
          </a:xfrm>
          <a:prstGeom prst="rect">
            <a:avLst/>
          </a:prstGeom>
          <a:noFill/>
        </p:spPr>
        <p:txBody>
          <a:bodyPr wrap="square" rtlCol="0" anchor="t">
            <a:spAutoFit/>
          </a:bodyPr>
          <a:lstStyle/>
          <a:p>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a:t>
            </a:r>
          </a:p>
        </p:txBody>
      </p:sp>
      <p:grpSp>
        <p:nvGrpSpPr>
          <p:cNvPr id="7" name="组合 3"/>
          <p:cNvGrpSpPr/>
          <p:nvPr/>
        </p:nvGrpSpPr>
        <p:grpSpPr>
          <a:xfrm>
            <a:off x="3475620" y="549374"/>
            <a:ext cx="1878948" cy="476888"/>
            <a:chOff x="497257" y="753279"/>
            <a:chExt cx="1881032" cy="477860"/>
          </a:xfrm>
        </p:grpSpPr>
        <p:grpSp>
          <p:nvGrpSpPr>
            <p:cNvPr id="8" name="组合 2"/>
            <p:cNvGrpSpPr/>
            <p:nvPr/>
          </p:nvGrpSpPr>
          <p:grpSpPr>
            <a:xfrm>
              <a:off x="552450" y="789083"/>
              <a:ext cx="1787356" cy="419195"/>
              <a:chOff x="3014293" y="-540899"/>
              <a:chExt cx="1787356" cy="419195"/>
            </a:xfrm>
          </p:grpSpPr>
          <p:sp>
            <p:nvSpPr>
              <p:cNvPr id="10" name="缺角矩形 9"/>
              <p:cNvSpPr/>
              <p:nvPr/>
            </p:nvSpPr>
            <p:spPr>
              <a:xfrm>
                <a:off x="3470665" y="-540130"/>
                <a:ext cx="419419" cy="418217"/>
              </a:xfrm>
              <a:prstGeom prst="plaque">
                <a:avLst/>
              </a:prstGeom>
              <a:solidFill>
                <a:srgbClr val="00B9FA">
                  <a:lumMod val="75000"/>
                </a:srgbClr>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sp>
            <p:nvSpPr>
              <p:cNvPr id="11" name="缺角矩形 10"/>
              <p:cNvSpPr/>
              <p:nvPr/>
            </p:nvSpPr>
            <p:spPr>
              <a:xfrm>
                <a:off x="3926625" y="-540130"/>
                <a:ext cx="419419" cy="418217"/>
              </a:xfrm>
              <a:prstGeom prst="plaque">
                <a:avLst/>
              </a:prstGeom>
              <a:solidFill>
                <a:srgbClr val="FFBF53">
                  <a:lumMod val="75000"/>
                </a:srgbClr>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sp>
            <p:nvSpPr>
              <p:cNvPr id="13" name="缺角矩形 12"/>
              <p:cNvSpPr/>
              <p:nvPr/>
            </p:nvSpPr>
            <p:spPr>
              <a:xfrm>
                <a:off x="4382584" y="-540130"/>
                <a:ext cx="419419" cy="418217"/>
              </a:xfrm>
              <a:prstGeom prst="plaque">
                <a:avLst/>
              </a:prstGeom>
              <a:solidFill>
                <a:srgbClr val="00B050"/>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sp>
            <p:nvSpPr>
              <p:cNvPr id="14" name="缺角矩形 13"/>
              <p:cNvSpPr/>
              <p:nvPr/>
            </p:nvSpPr>
            <p:spPr>
              <a:xfrm>
                <a:off x="3014705" y="-540130"/>
                <a:ext cx="419419" cy="418217"/>
              </a:xfrm>
              <a:prstGeom prst="plaque">
                <a:avLst/>
              </a:prstGeom>
              <a:solidFill>
                <a:srgbClr val="F07474">
                  <a:lumMod val="75000"/>
                </a:srgbClr>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grpSp>
        <p:sp>
          <p:nvSpPr>
            <p:cNvPr id="9" name="矩形 1"/>
            <p:cNvSpPr>
              <a:spLocks noChangeArrowheads="1"/>
            </p:cNvSpPr>
            <p:nvPr/>
          </p:nvSpPr>
          <p:spPr bwMode="auto">
            <a:xfrm>
              <a:off x="497257" y="753279"/>
              <a:ext cx="1881032" cy="47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连接中考</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7945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59312"/>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课堂检测</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4"/>
          <p:cNvSpPr txBox="1"/>
          <p:nvPr/>
        </p:nvSpPr>
        <p:spPr>
          <a:xfrm>
            <a:off x="701474" y="1058170"/>
            <a:ext cx="8664114" cy="3815080"/>
          </a:xfrm>
          <a:prstGeom prst="rect">
            <a:avLst/>
          </a:prstGeom>
          <a:noFill/>
        </p:spPr>
        <p:txBody>
          <a:bodyPr wrap="square" rtlCol="0" anchor="t">
            <a:spAutoFit/>
          </a:bodyPr>
          <a:lstStyle/>
          <a:p>
            <a:pPr>
              <a:lnSpc>
                <a:spcPts val="3630"/>
              </a:lnSpc>
            </a:pPr>
            <a:r>
              <a:rPr lang="en-US" altLang="zh-CN" sz="2400" b="1">
                <a:solidFill>
                  <a:srgbClr val="FF0000"/>
                </a:solidFill>
                <a:latin typeface="Times New Roman" panose="02020603050405020304" pitchFamily="18" charset="0"/>
                <a:ea typeface="楷体" panose="02010609060101010101" charset="-122"/>
                <a:cs typeface="Times New Roman" panose="02020603050405020304" pitchFamily="18" charset="0"/>
              </a:rPr>
              <a:t>1.</a:t>
            </a:r>
            <a:r>
              <a:rPr lang="en-US" altLang="zh-CN" sz="2400" b="1">
                <a:latin typeface="Times New Roman" panose="02020603050405020304" pitchFamily="18" charset="0"/>
                <a:ea typeface="楷体" panose="02010609060101010101" charset="-122"/>
                <a:cs typeface="Times New Roman" panose="02020603050405020304" pitchFamily="18" charset="0"/>
              </a:rPr>
              <a:t> </a:t>
            </a:r>
            <a:r>
              <a:rPr lang="zh-CN" altLang="en-US" sz="2400" b="1">
                <a:latin typeface="Times New Roman" panose="02020603050405020304" pitchFamily="18" charset="0"/>
                <a:ea typeface="楷体" panose="02010609060101010101" charset="-122"/>
                <a:cs typeface="Times New Roman" panose="02020603050405020304" pitchFamily="18" charset="0"/>
              </a:rPr>
              <a:t>下列物体不属于光源的是（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A．正在放映的电视荧屏         B．太阳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C．萤火虫                                 D．闪闪发光的红宝石</a:t>
            </a:r>
          </a:p>
          <a:p>
            <a:pPr>
              <a:lnSpc>
                <a:spcPts val="3630"/>
              </a:lnSpc>
            </a:pPr>
            <a:r>
              <a:rPr lang="en-US" altLang="zh-CN" sz="2400" b="1">
                <a:solidFill>
                  <a:srgbClr val="FF0000"/>
                </a:solidFill>
                <a:latin typeface="Times New Roman" panose="02020603050405020304" pitchFamily="18" charset="0"/>
                <a:ea typeface="楷体" panose="02010609060101010101" charset="-122"/>
                <a:cs typeface="Times New Roman" panose="02020603050405020304" pitchFamily="18" charset="0"/>
              </a:rPr>
              <a:t>2.</a:t>
            </a:r>
            <a:r>
              <a:rPr lang="zh-CN" altLang="en-US" sz="2400" b="1">
                <a:solidFill>
                  <a:srgbClr val="FF0000"/>
                </a:solidFill>
                <a:latin typeface="Times New Roman" panose="02020603050405020304" pitchFamily="18" charset="0"/>
                <a:ea typeface="楷体" panose="02010609060101010101" charset="-122"/>
                <a:cs typeface="Times New Roman" panose="02020603050405020304" pitchFamily="18" charset="0"/>
              </a:rPr>
              <a:t> </a:t>
            </a:r>
            <a:r>
              <a:rPr lang="en-US" altLang="zh-CN" sz="2400" b="1">
                <a:latin typeface="Times New Roman" panose="02020603050405020304" pitchFamily="18" charset="0"/>
                <a:ea typeface="楷体" panose="02010609060101010101" charset="-122"/>
                <a:cs typeface="Times New Roman" panose="02020603050405020304" pitchFamily="18" charset="0"/>
              </a:rPr>
              <a:t> </a:t>
            </a:r>
            <a:r>
              <a:rPr lang="zh-CN" altLang="en-US" sz="2400" b="1">
                <a:latin typeface="Times New Roman" panose="02020603050405020304" pitchFamily="18" charset="0"/>
                <a:ea typeface="楷体" panose="02010609060101010101" charset="-122"/>
                <a:cs typeface="Times New Roman" panose="02020603050405020304" pitchFamily="18" charset="0"/>
              </a:rPr>
              <a:t>下列说法中，正确的是（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A．月亮是一个巨大的光源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B．太阳光传播到我们的眼睛不需要时间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C．光只在真空中才沿直线传播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D．光在玻璃和水中传播的速度不同 </a:t>
            </a:r>
          </a:p>
        </p:txBody>
      </p:sp>
      <p:sp>
        <p:nvSpPr>
          <p:cNvPr id="6" name="文本框 6"/>
          <p:cNvSpPr txBox="1"/>
          <p:nvPr/>
        </p:nvSpPr>
        <p:spPr>
          <a:xfrm>
            <a:off x="4851234" y="1104501"/>
            <a:ext cx="407202" cy="510363"/>
          </a:xfrm>
          <a:prstGeom prst="rect">
            <a:avLst/>
          </a:prstGeom>
          <a:noFill/>
        </p:spPr>
        <p:txBody>
          <a:bodyPr wrap="none" rtlCol="0" anchor="t">
            <a:spAutoFit/>
          </a:bodyPr>
          <a:lstStyle/>
          <a:p>
            <a:pPr>
              <a:lnSpc>
                <a:spcPts val="3630"/>
              </a:lnSpc>
            </a:pP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D</a:t>
            </a:r>
          </a:p>
        </p:txBody>
      </p:sp>
      <p:sp>
        <p:nvSpPr>
          <p:cNvPr id="7" name="文本框 24"/>
          <p:cNvSpPr txBox="1"/>
          <p:nvPr/>
        </p:nvSpPr>
        <p:spPr>
          <a:xfrm>
            <a:off x="4626481" y="2551394"/>
            <a:ext cx="407202" cy="510363"/>
          </a:xfrm>
          <a:prstGeom prst="rect">
            <a:avLst/>
          </a:prstGeom>
          <a:noFill/>
        </p:spPr>
        <p:txBody>
          <a:bodyPr wrap="none" rtlCol="0" anchor="t">
            <a:spAutoFit/>
          </a:bodyPr>
          <a:lstStyle/>
          <a:p>
            <a:pPr>
              <a:lnSpc>
                <a:spcPts val="3630"/>
              </a:lnSpc>
            </a:pP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D</a:t>
            </a:r>
          </a:p>
        </p:txBody>
      </p:sp>
      <p:grpSp>
        <p:nvGrpSpPr>
          <p:cNvPr id="8" name="组合 3"/>
          <p:cNvGrpSpPr/>
          <p:nvPr/>
        </p:nvGrpSpPr>
        <p:grpSpPr>
          <a:xfrm>
            <a:off x="3129464" y="473010"/>
            <a:ext cx="2479449" cy="494159"/>
            <a:chOff x="5083" y="1100"/>
            <a:chExt cx="3905" cy="778"/>
          </a:xfrm>
        </p:grpSpPr>
        <p:grpSp>
          <p:nvGrpSpPr>
            <p:cNvPr id="9" name="组合 1"/>
            <p:cNvGrpSpPr>
              <a:grpSpLocks noChangeAspect="1"/>
            </p:cNvGrpSpPr>
            <p:nvPr/>
          </p:nvGrpSpPr>
          <p:grpSpPr>
            <a:xfrm>
              <a:off x="5138" y="1168"/>
              <a:ext cx="3797" cy="710"/>
              <a:chOff x="3564387" y="597378"/>
              <a:chExt cx="2247990" cy="419195"/>
            </a:xfrm>
          </p:grpSpPr>
          <p:sp>
            <p:nvSpPr>
              <p:cNvPr id="11" name="缺角矩形 10"/>
              <p:cNvSpPr/>
              <p:nvPr/>
            </p:nvSpPr>
            <p:spPr>
              <a:xfrm rot="3000000">
                <a:off x="4021527" y="597147"/>
                <a:ext cx="418939" cy="418763"/>
              </a:xfrm>
              <a:prstGeom prst="plaque">
                <a:avLst/>
              </a:prstGeom>
              <a:solidFill>
                <a:srgbClr val="00B9FA">
                  <a:lumMod val="75000"/>
                </a:srgbClr>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缺角矩形 12"/>
              <p:cNvSpPr/>
              <p:nvPr/>
            </p:nvSpPr>
            <p:spPr>
              <a:xfrm rot="3000000">
                <a:off x="4478765" y="597147"/>
                <a:ext cx="418939" cy="418764"/>
              </a:xfrm>
              <a:prstGeom prst="plaque">
                <a:avLst/>
              </a:prstGeom>
              <a:solidFill>
                <a:srgbClr val="FFBF53">
                  <a:lumMod val="75000"/>
                </a:srgbClr>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缺角矩形 13"/>
              <p:cNvSpPr/>
              <p:nvPr/>
            </p:nvSpPr>
            <p:spPr>
              <a:xfrm rot="3000000">
                <a:off x="4936001" y="597147"/>
                <a:ext cx="418939" cy="418763"/>
              </a:xfrm>
              <a:prstGeom prst="plaque">
                <a:avLst/>
              </a:prstGeom>
              <a:solidFill>
                <a:srgbClr val="00B050"/>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缺角矩形 14"/>
              <p:cNvSpPr/>
              <p:nvPr/>
            </p:nvSpPr>
            <p:spPr>
              <a:xfrm rot="3000000">
                <a:off x="3564291" y="597147"/>
                <a:ext cx="418939" cy="418764"/>
              </a:xfrm>
              <a:prstGeom prst="plaque">
                <a:avLst/>
              </a:prstGeom>
              <a:solidFill>
                <a:srgbClr val="F07474">
                  <a:lumMod val="75000"/>
                </a:srgbClr>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缺角矩形 15"/>
              <p:cNvSpPr/>
              <p:nvPr/>
            </p:nvSpPr>
            <p:spPr>
              <a:xfrm rot="3000000">
                <a:off x="5393238" y="597147"/>
                <a:ext cx="418939" cy="418764"/>
              </a:xfrm>
              <a:prstGeom prst="plaque">
                <a:avLst/>
              </a:prstGeom>
              <a:solidFill>
                <a:srgbClr val="FFBF53">
                  <a:lumMod val="50000"/>
                </a:srgbClr>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 name="TextBox 15"/>
            <p:cNvSpPr txBox="1">
              <a:spLocks noChangeArrowheads="1"/>
            </p:cNvSpPr>
            <p:nvPr/>
          </p:nvSpPr>
          <p:spPr bwMode="auto">
            <a:xfrm>
              <a:off x="5083" y="1100"/>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defTabSz="914400" eaLnBrk="0" hangingPunct="0">
                <a:defRPr/>
              </a:pPr>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基础巩固题</a:t>
              </a:r>
              <a:endParaRPr lang="en-US" altLang="zh-CN"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87412" y="1071065"/>
            <a:ext cx="8969179" cy="2884170"/>
          </a:xfrm>
          <a:prstGeom prst="rect">
            <a:avLst/>
          </a:prstGeom>
          <a:noFill/>
        </p:spPr>
        <p:txBody>
          <a:bodyPr wrap="square" rtlCol="0" anchor="t">
            <a:spAutoFit/>
          </a:bodyPr>
          <a:lstStyle/>
          <a:p>
            <a:pPr>
              <a:lnSpc>
                <a:spcPts val="3630"/>
              </a:lnSpc>
            </a:pPr>
            <a:r>
              <a:rPr lang="en-US" altLang="zh-CN" sz="2400" b="1">
                <a:solidFill>
                  <a:srgbClr val="FF0000"/>
                </a:solidFill>
                <a:latin typeface="Times New Roman" panose="02020603050405020304" pitchFamily="18" charset="0"/>
                <a:ea typeface="楷体" panose="02010609060101010101" charset="-122"/>
                <a:cs typeface="Times New Roman" panose="02020603050405020304" pitchFamily="18" charset="0"/>
              </a:rPr>
              <a:t>3.</a:t>
            </a:r>
            <a:r>
              <a:rPr lang="en-US" altLang="zh-CN" sz="2400" b="1">
                <a:latin typeface="Times New Roman" panose="02020603050405020304" pitchFamily="18" charset="0"/>
                <a:ea typeface="楷体" panose="02010609060101010101" charset="-122"/>
                <a:cs typeface="Times New Roman" panose="02020603050405020304" pitchFamily="18" charset="0"/>
              </a:rPr>
              <a:t> </a:t>
            </a:r>
            <a:r>
              <a:rPr lang="zh-CN" altLang="en-US" sz="2400" b="1">
                <a:latin typeface="Times New Roman" panose="02020603050405020304" pitchFamily="18" charset="0"/>
                <a:ea typeface="楷体" panose="02010609060101010101" charset="-122"/>
                <a:cs typeface="Times New Roman" panose="02020603050405020304" pitchFamily="18" charset="0"/>
              </a:rPr>
              <a:t>早在两千多年前，墨子就在《墨经》中记录了小孔成像现象。关于如图的小孔成像实验，下列说法正确的是（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A．烛焰经小孔成倒立的虚像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B．烛焰倒立的像是光的折射形成的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C．蜡烛靠近小孔，烛焰的像大小不变 </a:t>
            </a:r>
          </a:p>
          <a:p>
            <a:pPr>
              <a:lnSpc>
                <a:spcPts val="3630"/>
              </a:lnSpc>
            </a:pPr>
            <a:r>
              <a:rPr lang="zh-CN" altLang="en-US" sz="2400" b="1">
                <a:latin typeface="Times New Roman" panose="02020603050405020304" pitchFamily="18" charset="0"/>
                <a:ea typeface="楷体" panose="02010609060101010101" charset="-122"/>
                <a:cs typeface="Times New Roman" panose="02020603050405020304" pitchFamily="18" charset="0"/>
              </a:rPr>
              <a:t>D．烛焰所成的像是光的直线传播形成的 </a:t>
            </a:r>
          </a:p>
        </p:txBody>
      </p:sp>
      <p:sp>
        <p:nvSpPr>
          <p:cNvPr id="6" name="文本框 5"/>
          <p:cNvSpPr txBox="1"/>
          <p:nvPr/>
        </p:nvSpPr>
        <p:spPr>
          <a:xfrm>
            <a:off x="6715256" y="1552942"/>
            <a:ext cx="407484" cy="553998"/>
          </a:xfrm>
          <a:prstGeom prst="rect">
            <a:avLst/>
          </a:prstGeom>
          <a:noFill/>
        </p:spPr>
        <p:txBody>
          <a:bodyPr wrap="none" rtlCol="0" anchor="t">
            <a:spAutoFit/>
          </a:bodyPr>
          <a:lstStyle/>
          <a:p>
            <a:pPr>
              <a:lnSpc>
                <a:spcPts val="3630"/>
              </a:lnSpc>
            </a:pP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D</a:t>
            </a:r>
          </a:p>
        </p:txBody>
      </p:sp>
      <p:pic>
        <p:nvPicPr>
          <p:cNvPr id="7" name="图片 6"/>
          <p:cNvPicPr>
            <a:picLocks noChangeAspect="1"/>
          </p:cNvPicPr>
          <p:nvPr/>
        </p:nvPicPr>
        <p:blipFill>
          <a:blip r:embed="rId3"/>
          <a:stretch>
            <a:fillRect/>
          </a:stretch>
        </p:blipFill>
        <p:spPr>
          <a:xfrm>
            <a:off x="5580952" y="2203729"/>
            <a:ext cx="3454224" cy="199172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201050" y="1088549"/>
            <a:ext cx="8776431" cy="3415030"/>
          </a:xfrm>
          <a:prstGeom prst="rect">
            <a:avLst/>
          </a:prstGeom>
          <a:solidFill>
            <a:schemeClr val="bg1"/>
          </a:solidFill>
        </p:spPr>
        <p:txBody>
          <a:bodyPr wrap="square" rtlCol="0" anchor="t">
            <a:spAutoFit/>
          </a:bodyPr>
          <a:lstStyle/>
          <a:p>
            <a:pPr fontAlgn="auto">
              <a:lnSpc>
                <a:spcPct val="150000"/>
              </a:lnSpc>
            </a:pPr>
            <a:r>
              <a:rPr lang="en-US" altLang="zh-CN" sz="2400" b="1">
                <a:solidFill>
                  <a:srgbClr val="FF0000"/>
                </a:solidFill>
                <a:latin typeface="Times New Roman" panose="02020603050405020304" pitchFamily="18" charset="0"/>
                <a:ea typeface="楷体" panose="02010609060101010101" charset="-122"/>
                <a:cs typeface="Times New Roman" panose="02020603050405020304" pitchFamily="18" charset="0"/>
              </a:rPr>
              <a:t>4.</a:t>
            </a:r>
            <a:r>
              <a:rPr lang="en-US" altLang="zh-CN" sz="2400" b="1">
                <a:latin typeface="Times New Roman" panose="02020603050405020304" pitchFamily="18" charset="0"/>
                <a:ea typeface="楷体" panose="02010609060101010101" charset="-122"/>
                <a:cs typeface="Times New Roman" panose="02020603050405020304" pitchFamily="18" charset="0"/>
              </a:rPr>
              <a:t> 由于光沿直线传播，在灯光下会看到物体的影子，自然界中会出现日食或月食等天文现象，利用激光可以引导掘进机前进。假如光在同一均匀介质中不沿直线传播，下列现象可能出现的是</a:t>
            </a:r>
          </a:p>
          <a:p>
            <a:pPr fontAlgn="auto">
              <a:lnSpc>
                <a:spcPct val="150000"/>
              </a:lnSpc>
            </a:pPr>
            <a:r>
              <a:rPr lang="en-US" altLang="zh-CN" sz="2400" b="1">
                <a:latin typeface="Times New Roman" panose="02020603050405020304" pitchFamily="18" charset="0"/>
                <a:ea typeface="楷体" panose="02010609060101010101" charset="-122"/>
                <a:cs typeface="Times New Roman" panose="02020603050405020304" pitchFamily="18" charset="0"/>
              </a:rPr>
              <a:t>（　　）</a:t>
            </a:r>
          </a:p>
          <a:p>
            <a:pPr fontAlgn="auto">
              <a:lnSpc>
                <a:spcPct val="150000"/>
              </a:lnSpc>
            </a:pPr>
            <a:r>
              <a:rPr lang="en-US" altLang="zh-CN" sz="2400" b="1">
                <a:latin typeface="Times New Roman" panose="02020603050405020304" pitchFamily="18" charset="0"/>
                <a:ea typeface="楷体" panose="02010609060101010101" charset="-122"/>
                <a:cs typeface="Times New Roman" panose="02020603050405020304" pitchFamily="18" charset="0"/>
              </a:rPr>
              <a:t>A．阳光下的人影更清晰                  </a:t>
            </a:r>
            <a:r>
              <a:rPr lang="zh-CN" altLang="en-US" sz="2400" b="1">
                <a:latin typeface="Times New Roman" panose="02020603050405020304" pitchFamily="18" charset="0"/>
                <a:ea typeface="楷体" panose="02010609060101010101" charset="-122"/>
                <a:cs typeface="Times New Roman" panose="02020603050405020304" pitchFamily="18" charset="0"/>
              </a:rPr>
              <a:t>B．地球上没有昼夜之分 </a:t>
            </a:r>
          </a:p>
          <a:p>
            <a:pPr fontAlgn="auto">
              <a:lnSpc>
                <a:spcPct val="150000"/>
              </a:lnSpc>
            </a:pPr>
            <a:r>
              <a:rPr lang="zh-CN" altLang="en-US" sz="2400" b="1">
                <a:latin typeface="Times New Roman" panose="02020603050405020304" pitchFamily="18" charset="0"/>
                <a:ea typeface="楷体" panose="02010609060101010101" charset="-122"/>
                <a:cs typeface="Times New Roman" panose="02020603050405020304" pitchFamily="18" charset="0"/>
              </a:rPr>
              <a:t>C．做操时更容易将队伍排直          D．更容易形成日食和月食 </a:t>
            </a:r>
          </a:p>
        </p:txBody>
      </p:sp>
      <p:sp>
        <p:nvSpPr>
          <p:cNvPr id="6" name="文本框 6"/>
          <p:cNvSpPr txBox="1"/>
          <p:nvPr/>
        </p:nvSpPr>
        <p:spPr>
          <a:xfrm>
            <a:off x="723355" y="2850356"/>
            <a:ext cx="389580" cy="461345"/>
          </a:xfrm>
          <a:prstGeom prst="rect">
            <a:avLst/>
          </a:prstGeom>
          <a:noFill/>
        </p:spPr>
        <p:txBody>
          <a:bodyPr wrap="none" rtlCol="0" anchor="t">
            <a:spAutoFit/>
          </a:bodyPr>
          <a:lstStyle/>
          <a:p>
            <a:r>
              <a:rPr lang="zh-CN" altLang="en-US"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28397" y="984084"/>
            <a:ext cx="9087207" cy="3815080"/>
          </a:xfrm>
          <a:prstGeom prst="rect">
            <a:avLst/>
          </a:prstGeom>
          <a:solidFill>
            <a:schemeClr val="bg1"/>
          </a:solidFill>
        </p:spPr>
        <p:txBody>
          <a:bodyPr wrap="square" rtlCol="0" anchor="t">
            <a:spAutoFit/>
          </a:bodyPr>
          <a:lstStyle/>
          <a:p>
            <a:r>
              <a:rPr lang="zh-CN" altLang="en-US" sz="2200" b="1">
                <a:latin typeface="Times New Roman" panose="02020603050405020304" pitchFamily="18" charset="0"/>
                <a:ea typeface="楷体" panose="02010609060101010101" charset="-122"/>
                <a:cs typeface="Times New Roman" panose="02020603050405020304" pitchFamily="18" charset="0"/>
              </a:rPr>
              <a:t> </a:t>
            </a:r>
            <a:r>
              <a:rPr lang="en-US" altLang="zh-CN" sz="2200" b="1">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5.</a:t>
            </a:r>
            <a:r>
              <a:rPr lang="en-US" altLang="zh-CN" sz="2200" b="1">
                <a:latin typeface="Times New Roman" panose="02020603050405020304" pitchFamily="18" charset="0"/>
                <a:ea typeface="楷体" panose="02010609060101010101" charset="-122"/>
                <a:cs typeface="Times New Roman" panose="02020603050405020304" pitchFamily="18" charset="0"/>
                <a:sym typeface="+mn-ea"/>
              </a:rPr>
              <a:t> </a:t>
            </a:r>
            <a:r>
              <a:rPr lang="zh-CN" altLang="en-US" sz="2200" b="1">
                <a:latin typeface="Times New Roman" panose="02020603050405020304" pitchFamily="18" charset="0"/>
                <a:ea typeface="楷体" panose="02010609060101010101" charset="-122"/>
                <a:cs typeface="Times New Roman" panose="02020603050405020304" pitchFamily="18" charset="0"/>
              </a:rPr>
              <a:t>如图所示，小亮制成了一个针孔照相机，将点燃的蜡烛置于小孔前适当位置，观察并研究小孔成像的特点。</a:t>
            </a:r>
          </a:p>
          <a:p>
            <a:r>
              <a:rPr lang="zh-CN" altLang="en-US" sz="2200" b="1">
                <a:latin typeface="Times New Roman" panose="02020603050405020304" pitchFamily="18" charset="0"/>
                <a:ea typeface="楷体" panose="02010609060101010101" charset="-122"/>
                <a:cs typeface="Times New Roman" panose="02020603050405020304" pitchFamily="18" charset="0"/>
              </a:rPr>
              <a:t>（1）蜡烛在塑料薄膜上所成的像是</a:t>
            </a:r>
            <a:r>
              <a:rPr lang="en-US" altLang="zh-CN" sz="2200" b="1">
                <a:latin typeface="Times New Roman" panose="02020603050405020304" pitchFamily="18" charset="0"/>
                <a:ea typeface="楷体" panose="02010609060101010101" charset="-122"/>
                <a:cs typeface="Times New Roman" panose="02020603050405020304" pitchFamily="18" charset="0"/>
              </a:rPr>
              <a:t>_______</a:t>
            </a:r>
            <a:r>
              <a:rPr lang="zh-CN" altLang="en-US" sz="2200" b="1">
                <a:latin typeface="Times New Roman" panose="02020603050405020304" pitchFamily="18" charset="0"/>
                <a:ea typeface="楷体" panose="02010609060101010101" charset="-122"/>
                <a:cs typeface="Times New Roman" panose="02020603050405020304" pitchFamily="18" charset="0"/>
              </a:rPr>
              <a:t>（填“正立”或“倒立”）的</a:t>
            </a:r>
            <a:r>
              <a:rPr lang="en-US" altLang="zh-CN" sz="2200" b="1">
                <a:latin typeface="Times New Roman" panose="02020603050405020304" pitchFamily="18" charset="0"/>
                <a:ea typeface="楷体" panose="02010609060101010101" charset="-122"/>
                <a:cs typeface="Times New Roman" panose="02020603050405020304" pitchFamily="18" charset="0"/>
              </a:rPr>
              <a:t>_________</a:t>
            </a:r>
            <a:r>
              <a:rPr lang="zh-CN" altLang="en-US" sz="2200" b="1">
                <a:latin typeface="Times New Roman" panose="02020603050405020304" pitchFamily="18" charset="0"/>
                <a:ea typeface="楷体" panose="02010609060101010101" charset="-122"/>
                <a:cs typeface="Times New Roman" panose="02020603050405020304" pitchFamily="18" charset="0"/>
              </a:rPr>
              <a:t>（填“实像”或“虚像”）；</a:t>
            </a:r>
          </a:p>
          <a:p>
            <a:r>
              <a:rPr lang="zh-CN" altLang="en-US" sz="2200" b="1">
                <a:latin typeface="Times New Roman" panose="02020603050405020304" pitchFamily="18" charset="0"/>
                <a:ea typeface="楷体" panose="02010609060101010101" charset="-122"/>
                <a:cs typeface="Times New Roman" panose="02020603050405020304" pitchFamily="18" charset="0"/>
              </a:rPr>
              <a:t>（2）开始实验时，眼睛从光屏一侧看过去，无论怎样调节易拉罐与蜡烛之间的距离，屏上都看不到烛焰的像，而只能看到一片光亮，最有可能的是</a:t>
            </a:r>
            <a:r>
              <a:rPr lang="en-US" altLang="zh-CN" sz="2200" b="1">
                <a:latin typeface="Times New Roman" panose="02020603050405020304" pitchFamily="18" charset="0"/>
                <a:ea typeface="楷体" panose="02010609060101010101" charset="-122"/>
                <a:cs typeface="Times New Roman" panose="02020603050405020304" pitchFamily="18" charset="0"/>
              </a:rPr>
              <a:t>_________</a:t>
            </a:r>
            <a:r>
              <a:rPr lang="zh-CN" altLang="en-US" sz="2200" b="1">
                <a:latin typeface="Times New Roman" panose="02020603050405020304" pitchFamily="18" charset="0"/>
                <a:ea typeface="楷体" panose="02010609060101010101" charset="-122"/>
                <a:cs typeface="Times New Roman" panose="02020603050405020304" pitchFamily="18" charset="0"/>
              </a:rPr>
              <a:t>；</a:t>
            </a:r>
          </a:p>
          <a:p>
            <a:pPr lvl="1"/>
            <a:r>
              <a:rPr lang="zh-CN" altLang="en-US" sz="2200" b="1">
                <a:latin typeface="Times New Roman" panose="02020603050405020304" pitchFamily="18" charset="0"/>
                <a:ea typeface="楷体" panose="02010609060101010101" charset="-122"/>
                <a:cs typeface="Times New Roman" panose="02020603050405020304" pitchFamily="18" charset="0"/>
              </a:rPr>
              <a:t>A．小孔扎成了三角形  </a:t>
            </a:r>
          </a:p>
          <a:p>
            <a:pPr lvl="1"/>
            <a:r>
              <a:rPr lang="zh-CN" altLang="en-US" sz="2200" b="1">
                <a:latin typeface="Times New Roman" panose="02020603050405020304" pitchFamily="18" charset="0"/>
                <a:ea typeface="楷体" panose="02010609060101010101" charset="-122"/>
                <a:cs typeface="Times New Roman" panose="02020603050405020304" pitchFamily="18" charset="0"/>
              </a:rPr>
              <a:t>B．小孔扎成了正方形  </a:t>
            </a:r>
          </a:p>
          <a:p>
            <a:pPr lvl="1"/>
            <a:r>
              <a:rPr lang="zh-CN" altLang="en-US" sz="2200" b="1">
                <a:latin typeface="Times New Roman" panose="02020603050405020304" pitchFamily="18" charset="0"/>
                <a:ea typeface="楷体" panose="02010609060101010101" charset="-122"/>
                <a:cs typeface="Times New Roman" panose="02020603050405020304" pitchFamily="18" charset="0"/>
              </a:rPr>
              <a:t>C．小孔太大      </a:t>
            </a:r>
          </a:p>
          <a:p>
            <a:pPr lvl="1"/>
            <a:r>
              <a:rPr lang="zh-CN" altLang="en-US" sz="2200" b="1">
                <a:latin typeface="Times New Roman" panose="02020603050405020304" pitchFamily="18" charset="0"/>
                <a:ea typeface="楷体" panose="02010609060101010101" charset="-122"/>
                <a:cs typeface="Times New Roman" panose="02020603050405020304" pitchFamily="18" charset="0"/>
              </a:rPr>
              <a:t>D．小孔太小</a:t>
            </a:r>
          </a:p>
        </p:txBody>
      </p:sp>
      <p:sp>
        <p:nvSpPr>
          <p:cNvPr id="6" name="文本框 2"/>
          <p:cNvSpPr txBox="1"/>
          <p:nvPr/>
        </p:nvSpPr>
        <p:spPr>
          <a:xfrm>
            <a:off x="4654145" y="1607301"/>
            <a:ext cx="725977" cy="415210"/>
          </a:xfrm>
          <a:prstGeom prst="rect">
            <a:avLst/>
          </a:prstGeom>
          <a:noFill/>
        </p:spPr>
        <p:txBody>
          <a:bodyPr wrap="none" rtlCol="0" anchor="t">
            <a:spAutoFit/>
          </a:bodyPr>
          <a:lstStyle/>
          <a:p>
            <a:r>
              <a:rPr lang="zh-CN" altLang="en-US" sz="2100" b="1">
                <a:solidFill>
                  <a:srgbClr val="FF0000"/>
                </a:solidFill>
                <a:latin typeface="Times New Roman" panose="02020603050405020304" pitchFamily="18" charset="0"/>
                <a:ea typeface="仿宋" panose="02010609060101010101" charset="-122"/>
                <a:cs typeface="Times New Roman" panose="02020603050405020304" pitchFamily="18" charset="0"/>
                <a:sym typeface="+mn-ea"/>
              </a:rPr>
              <a:t>倒立</a:t>
            </a:r>
          </a:p>
        </p:txBody>
      </p:sp>
      <p:sp>
        <p:nvSpPr>
          <p:cNvPr id="7" name="文本框 3"/>
          <p:cNvSpPr txBox="1"/>
          <p:nvPr/>
        </p:nvSpPr>
        <p:spPr>
          <a:xfrm>
            <a:off x="654755" y="1962101"/>
            <a:ext cx="725977" cy="415210"/>
          </a:xfrm>
          <a:prstGeom prst="rect">
            <a:avLst/>
          </a:prstGeom>
          <a:noFill/>
        </p:spPr>
        <p:txBody>
          <a:bodyPr wrap="none" rtlCol="0" anchor="t">
            <a:spAutoFit/>
          </a:bodyPr>
          <a:lstStyle/>
          <a:p>
            <a:r>
              <a:rPr lang="zh-CN" altLang="en-US" sz="2100" b="1">
                <a:solidFill>
                  <a:srgbClr val="FF0000"/>
                </a:solidFill>
                <a:latin typeface="Times New Roman" panose="02020603050405020304" pitchFamily="18" charset="0"/>
                <a:ea typeface="仿宋" panose="02010609060101010101" charset="-122"/>
                <a:cs typeface="Times New Roman" panose="02020603050405020304" pitchFamily="18" charset="0"/>
                <a:sym typeface="+mn-ea"/>
              </a:rPr>
              <a:t>实像</a:t>
            </a:r>
          </a:p>
        </p:txBody>
      </p:sp>
      <p:sp>
        <p:nvSpPr>
          <p:cNvPr id="8" name="文本框 4"/>
          <p:cNvSpPr txBox="1"/>
          <p:nvPr/>
        </p:nvSpPr>
        <p:spPr>
          <a:xfrm>
            <a:off x="1380732" y="2966856"/>
            <a:ext cx="348338" cy="415210"/>
          </a:xfrm>
          <a:prstGeom prst="rect">
            <a:avLst/>
          </a:prstGeom>
          <a:noFill/>
        </p:spPr>
        <p:txBody>
          <a:bodyPr wrap="square" rtlCol="0" anchor="t">
            <a:spAutoFit/>
          </a:bodyPr>
          <a:lstStyle/>
          <a:p>
            <a:r>
              <a:rPr lang="zh-CN" altLang="en-US" sz="2100" b="1">
                <a:solidFill>
                  <a:srgbClr val="FF0000"/>
                </a:solidFill>
                <a:latin typeface="Times New Roman" panose="02020603050405020304" pitchFamily="18" charset="0"/>
                <a:ea typeface="仿宋" panose="02010609060101010101" charset="-122"/>
                <a:cs typeface="Times New Roman" panose="02020603050405020304" pitchFamily="18" charset="0"/>
                <a:sym typeface="+mn-ea"/>
              </a:rPr>
              <a:t>C</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3484" y="3441731"/>
            <a:ext cx="3075814" cy="1427758"/>
          </a:xfrm>
          <a:prstGeom prst="rect">
            <a:avLst/>
          </a:prstGeom>
        </p:spPr>
      </p:pic>
      <p:grpSp>
        <p:nvGrpSpPr>
          <p:cNvPr id="10" name="组合 3"/>
          <p:cNvGrpSpPr/>
          <p:nvPr/>
        </p:nvGrpSpPr>
        <p:grpSpPr>
          <a:xfrm>
            <a:off x="3108510" y="493972"/>
            <a:ext cx="2479449" cy="477010"/>
            <a:chOff x="5050" y="1133"/>
            <a:chExt cx="3905" cy="751"/>
          </a:xfrm>
        </p:grpSpPr>
        <p:grpSp>
          <p:nvGrpSpPr>
            <p:cNvPr id="11" name="组合 1"/>
            <p:cNvGrpSpPr>
              <a:grpSpLocks noChangeAspect="1"/>
            </p:cNvGrpSpPr>
            <p:nvPr/>
          </p:nvGrpSpPr>
          <p:grpSpPr>
            <a:xfrm>
              <a:off x="5138" y="1168"/>
              <a:ext cx="3797" cy="710"/>
              <a:chOff x="3564387" y="597378"/>
              <a:chExt cx="2247990" cy="419195"/>
            </a:xfrm>
          </p:grpSpPr>
          <p:sp>
            <p:nvSpPr>
              <p:cNvPr id="14" name="缺角矩形 13"/>
              <p:cNvSpPr/>
              <p:nvPr/>
            </p:nvSpPr>
            <p:spPr>
              <a:xfrm rot="3000000">
                <a:off x="4021527" y="597147"/>
                <a:ext cx="418939" cy="418763"/>
              </a:xfrm>
              <a:prstGeom prst="plaque">
                <a:avLst/>
              </a:prstGeom>
              <a:solidFill>
                <a:srgbClr val="00B9FA">
                  <a:lumMod val="75000"/>
                </a:srgbClr>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缺角矩形 14"/>
              <p:cNvSpPr/>
              <p:nvPr/>
            </p:nvSpPr>
            <p:spPr>
              <a:xfrm rot="3000000">
                <a:off x="4478765" y="597147"/>
                <a:ext cx="418939" cy="418764"/>
              </a:xfrm>
              <a:prstGeom prst="plaque">
                <a:avLst/>
              </a:prstGeom>
              <a:solidFill>
                <a:srgbClr val="FFBF53">
                  <a:lumMod val="75000"/>
                </a:srgbClr>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缺角矩形 15"/>
              <p:cNvSpPr/>
              <p:nvPr/>
            </p:nvSpPr>
            <p:spPr>
              <a:xfrm rot="3000000">
                <a:off x="4936001" y="597147"/>
                <a:ext cx="418939" cy="418763"/>
              </a:xfrm>
              <a:prstGeom prst="plaque">
                <a:avLst/>
              </a:prstGeom>
              <a:solidFill>
                <a:srgbClr val="00B050"/>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缺角矩形 16"/>
              <p:cNvSpPr/>
              <p:nvPr/>
            </p:nvSpPr>
            <p:spPr>
              <a:xfrm rot="3000000">
                <a:off x="3564291" y="597147"/>
                <a:ext cx="418939" cy="418764"/>
              </a:xfrm>
              <a:prstGeom prst="plaque">
                <a:avLst/>
              </a:prstGeom>
              <a:solidFill>
                <a:srgbClr val="F07474">
                  <a:lumMod val="75000"/>
                </a:srgbClr>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8" name="缺角矩形 17"/>
              <p:cNvSpPr/>
              <p:nvPr/>
            </p:nvSpPr>
            <p:spPr>
              <a:xfrm rot="3000000">
                <a:off x="5393238" y="597147"/>
                <a:ext cx="418939" cy="418764"/>
              </a:xfrm>
              <a:prstGeom prst="plaque">
                <a:avLst/>
              </a:prstGeom>
              <a:solidFill>
                <a:srgbClr val="FFBF53">
                  <a:lumMod val="50000"/>
                </a:srgbClr>
              </a:solidFill>
              <a:ln w="25400" cap="flat" cmpd="sng" algn="ctr">
                <a:noFill/>
                <a:prstDash val="solid"/>
              </a:ln>
              <a:effectLst/>
            </p:spPr>
            <p:txBody>
              <a:bodyPr anchor="ctr"/>
              <a:lstStyle/>
              <a:p>
                <a:pPr algn="ctr" defTabSz="914400" eaLnBrk="0" hangingPunct="0">
                  <a:defRPr/>
                </a:pPr>
                <a:endParaRPr kumimoji="1" lang="zh-CN" altLang="en-US" sz="2500" kern="0">
                  <a:solidFill>
                    <a:sysClr val="windowText" lastClr="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3" name="TextBox 15"/>
            <p:cNvSpPr txBox="1">
              <a:spLocks noChangeArrowheads="1"/>
            </p:cNvSpPr>
            <p:nvPr/>
          </p:nvSpPr>
          <p:spPr bwMode="auto">
            <a:xfrm>
              <a:off x="5050" y="1133"/>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defTabSz="914400" eaLnBrk="0" hangingPunct="0">
                <a:defRPr/>
              </a:pPr>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能力提升题</a:t>
              </a:r>
              <a:endParaRPr lang="en-US" altLang="zh-CN"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2"/>
          <p:cNvSpPr txBox="1"/>
          <p:nvPr/>
        </p:nvSpPr>
        <p:spPr>
          <a:xfrm>
            <a:off x="245369" y="773548"/>
            <a:ext cx="8269577" cy="1569115"/>
          </a:xfrm>
          <a:prstGeom prst="rect">
            <a:avLst/>
          </a:prstGeom>
          <a:solidFill>
            <a:schemeClr val="bg1"/>
          </a:solidFill>
        </p:spPr>
        <p:txBody>
          <a:bodyPr wrap="square" rtlCol="0">
            <a:spAutoFit/>
          </a:bodyPr>
          <a:lstStyle/>
          <a:p>
            <a:r>
              <a:rPr lang="zh-CN" altLang="en-US" sz="2400" b="1">
                <a:latin typeface="Times New Roman" panose="02020603050405020304" pitchFamily="18" charset="0"/>
                <a:ea typeface="楷体" panose="02010609060101010101" charset="-122"/>
                <a:cs typeface="Times New Roman" panose="02020603050405020304" pitchFamily="18" charset="0"/>
              </a:rPr>
              <a:t>（3）小亮知道树阴下的圆形光斑就是太阳通过树中间的小孔在地面上成的像，他测出光斑的直径为7.0cm，光斑到小孔的距离为7.5m，从网上查到太阳到地面的距离为1.5×10</a:t>
            </a:r>
            <a:r>
              <a:rPr lang="zh-CN" altLang="en-US" sz="2400" b="1" baseline="30000">
                <a:latin typeface="Times New Roman" panose="02020603050405020304" pitchFamily="18" charset="0"/>
                <a:ea typeface="楷体" panose="02010609060101010101" charset="-122"/>
                <a:cs typeface="Times New Roman" panose="02020603050405020304" pitchFamily="18" charset="0"/>
              </a:rPr>
              <a:t>11</a:t>
            </a:r>
            <a:r>
              <a:rPr lang="zh-CN" altLang="en-US" sz="2400" b="1">
                <a:latin typeface="Times New Roman" panose="02020603050405020304" pitchFamily="18" charset="0"/>
                <a:ea typeface="楷体" panose="02010609060101010101" charset="-122"/>
                <a:cs typeface="Times New Roman" panose="02020603050405020304" pitchFamily="18" charset="0"/>
              </a:rPr>
              <a:t>m，由此可以估算太阳的直径为_____________m。</a:t>
            </a:r>
          </a:p>
        </p:txBody>
      </p:sp>
      <p:sp>
        <p:nvSpPr>
          <p:cNvPr id="6" name="文本框 5"/>
          <p:cNvSpPr txBox="1"/>
          <p:nvPr/>
        </p:nvSpPr>
        <p:spPr>
          <a:xfrm>
            <a:off x="6131359" y="1852300"/>
            <a:ext cx="1151277" cy="415498"/>
          </a:xfrm>
          <a:prstGeom prst="rect">
            <a:avLst/>
          </a:prstGeom>
          <a:noFill/>
        </p:spPr>
        <p:txBody>
          <a:bodyPr wrap="none" rtlCol="0" anchor="t">
            <a:spAutoFit/>
          </a:bodyPr>
          <a:lstStyle/>
          <a:p>
            <a:r>
              <a:rPr lang="zh-CN" altLang="en-US" sz="2100" b="1">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1.4×10</a:t>
            </a:r>
            <a:r>
              <a:rPr lang="zh-CN" altLang="en-US" sz="2100" b="1" baseline="300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9</a:t>
            </a:r>
          </a:p>
        </p:txBody>
      </p:sp>
      <p:sp>
        <p:nvSpPr>
          <p:cNvPr id="7" name="文本框 1"/>
          <p:cNvSpPr txBox="1"/>
          <p:nvPr/>
        </p:nvSpPr>
        <p:spPr>
          <a:xfrm>
            <a:off x="338177" y="2370130"/>
            <a:ext cx="5837628" cy="1198880"/>
          </a:xfrm>
          <a:prstGeom prst="rect">
            <a:avLst/>
          </a:prstGeom>
          <a:solidFill>
            <a:schemeClr val="bg1"/>
          </a:solidFill>
        </p:spPr>
        <p:txBody>
          <a:bodyPr wrap="square" rtlCol="0">
            <a:spAutoFit/>
          </a:bodyPr>
          <a:lstStyle/>
          <a:p>
            <a:r>
              <a:rPr lang="zh-CN" altLang="en-US"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解析： </a:t>
            </a:r>
            <a:r>
              <a:rPr lang="zh-CN" altLang="en-US" sz="2400" b="1">
                <a:latin typeface="Times New Roman" panose="02020603050405020304" pitchFamily="18" charset="0"/>
                <a:ea typeface="仿宋" panose="02010609060101010101" charset="-122"/>
                <a:cs typeface="Times New Roman" panose="02020603050405020304" pitchFamily="18" charset="0"/>
                <a:sym typeface="+mn-ea"/>
              </a:rPr>
              <a:t>太阳到地面的距离远大于光斑到小孔的距离，忽略光斑到小孔的距离，</a:t>
            </a:r>
            <a:r>
              <a:rPr lang="zh-CN" altLang="en-US" sz="2400" b="1">
                <a:solidFill>
                  <a:srgbClr val="FF0000"/>
                </a:solidFill>
                <a:latin typeface="Times New Roman" panose="02020603050405020304" pitchFamily="18" charset="0"/>
                <a:ea typeface="仿宋" panose="02010609060101010101" charset="-122"/>
                <a:cs typeface="Times New Roman" panose="02020603050405020304" pitchFamily="18" charset="0"/>
                <a:sym typeface="+mn-ea"/>
              </a:rPr>
              <a:t>根据三角形的相似得：</a:t>
            </a:r>
            <a:r>
              <a:rPr lang="zh-CN" altLang="en-US" sz="2400" b="1">
                <a:latin typeface="Times New Roman" panose="02020603050405020304" pitchFamily="18" charset="0"/>
                <a:ea typeface="仿宋" panose="02010609060101010101" charset="-122"/>
                <a:cs typeface="Times New Roman" panose="02020603050405020304" pitchFamily="18" charset="0"/>
                <a:sym typeface="+mn-ea"/>
              </a:rPr>
              <a:t>太阳的直径为</a:t>
            </a:r>
            <a:endParaRPr lang="zh-CN" altLang="en-US" sz="2700" b="1">
              <a:latin typeface="Times New Roman" panose="02020603050405020304" pitchFamily="18" charset="0"/>
              <a:ea typeface="仿宋" panose="02010609060101010101" charset="-122"/>
              <a:cs typeface="Times New Roman" panose="02020603050405020304" pitchFamily="18" charset="0"/>
              <a:sym typeface="+mn-ea"/>
            </a:endParaRPr>
          </a:p>
        </p:txBody>
      </p:sp>
      <p:graphicFrame>
        <p:nvGraphicFramePr>
          <p:cNvPr id="8" name="对象 7"/>
          <p:cNvGraphicFramePr>
            <a:graphicFrameLocks noChangeAspect="1"/>
          </p:cNvGraphicFramePr>
          <p:nvPr/>
        </p:nvGraphicFramePr>
        <p:xfrm>
          <a:off x="6240527" y="2504250"/>
          <a:ext cx="2274419" cy="1655724"/>
        </p:xfrm>
        <a:graphic>
          <a:graphicData uri="http://schemas.openxmlformats.org/presentationml/2006/ole">
            <mc:AlternateContent xmlns:mc="http://schemas.openxmlformats.org/markup-compatibility/2006">
              <mc:Choice xmlns:v="urn:schemas-microsoft-com:vml" Requires="v">
                <p:oleObj r:id="rId3" imgW="2352675" imgH="1238250" progId="PBrush">
                  <p:embed/>
                </p:oleObj>
              </mc:Choice>
              <mc:Fallback>
                <p:oleObj r:id="rId3" imgW="2352675" imgH="1238250" progId="PBrush">
                  <p:embed/>
                  <p:pic>
                    <p:nvPicPr>
                      <p:cNvPr id="8" name="对象 7"/>
                      <p:cNvPicPr/>
                      <p:nvPr/>
                    </p:nvPicPr>
                    <p:blipFill>
                      <a:blip r:embed="rId4"/>
                      <a:stretch>
                        <a:fillRect/>
                      </a:stretch>
                    </p:blipFill>
                    <p:spPr>
                      <a:xfrm>
                        <a:off x="6240527" y="2504250"/>
                        <a:ext cx="2274419" cy="1655724"/>
                      </a:xfrm>
                      <a:prstGeom prst="rect">
                        <a:avLst/>
                      </a:prstGeom>
                      <a:noFill/>
                      <a:ln w="9525">
                        <a:noFill/>
                      </a:ln>
                    </p:spPr>
                  </p:pic>
                </p:oleObj>
              </mc:Fallback>
            </mc:AlternateContent>
          </a:graphicData>
        </a:graphic>
      </p:graphicFrame>
      <p:cxnSp>
        <p:nvCxnSpPr>
          <p:cNvPr id="9" name="直接连接符 8"/>
          <p:cNvCxnSpPr/>
          <p:nvPr/>
        </p:nvCxnSpPr>
        <p:spPr>
          <a:xfrm>
            <a:off x="6307476" y="3330923"/>
            <a:ext cx="1950319" cy="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0" name="对象 9"/>
          <p:cNvGraphicFramePr>
            <a:graphicFrameLocks noChangeAspect="1"/>
          </p:cNvGraphicFramePr>
          <p:nvPr/>
        </p:nvGraphicFramePr>
        <p:xfrm>
          <a:off x="1046849" y="3586594"/>
          <a:ext cx="2257762" cy="936134"/>
        </p:xfrm>
        <a:graphic>
          <a:graphicData uri="http://schemas.openxmlformats.org/presentationml/2006/ole">
            <mc:AlternateContent xmlns:mc="http://schemas.openxmlformats.org/markup-compatibility/2006">
              <mc:Choice xmlns:v="urn:schemas-microsoft-com:vml" Requires="v">
                <p:oleObj r:id="rId5" imgW="24993600" imgH="9448800" progId="Equation.3">
                  <p:embed/>
                </p:oleObj>
              </mc:Choice>
              <mc:Fallback>
                <p:oleObj r:id="rId5" imgW="24993600" imgH="9448800" progId="Equation.3">
                  <p:embed/>
                  <p:pic>
                    <p:nvPicPr>
                      <p:cNvPr id="10" name="对象 9"/>
                      <p:cNvPicPr/>
                      <p:nvPr/>
                    </p:nvPicPr>
                    <p:blipFill>
                      <a:blip r:embed="rId6"/>
                      <a:stretch>
                        <a:fillRect/>
                      </a:stretch>
                    </p:blipFill>
                    <p:spPr>
                      <a:xfrm>
                        <a:off x="1046849" y="3586594"/>
                        <a:ext cx="2257762" cy="936134"/>
                      </a:xfrm>
                      <a:prstGeom prst="rect">
                        <a:avLst/>
                      </a:prstGeom>
                      <a:noFill/>
                      <a:ln w="9525">
                        <a:noFill/>
                      </a:ln>
                    </p:spPr>
                  </p:pic>
                </p:oleObj>
              </mc:Fallback>
            </mc:AlternateContent>
          </a:graphicData>
        </a:graphic>
      </p:graphicFrame>
      <p:sp>
        <p:nvSpPr>
          <p:cNvPr id="11" name="文本框 10"/>
          <p:cNvSpPr txBox="1"/>
          <p:nvPr/>
        </p:nvSpPr>
        <p:spPr>
          <a:xfrm>
            <a:off x="4023742" y="3785129"/>
            <a:ext cx="2525229" cy="507479"/>
          </a:xfrm>
          <a:prstGeom prst="rect">
            <a:avLst/>
          </a:prstGeom>
          <a:solidFill>
            <a:schemeClr val="bg1"/>
          </a:solidFill>
        </p:spPr>
        <p:txBody>
          <a:bodyPr wrap="square" rtlCol="0" anchor="t">
            <a:spAutoFit/>
          </a:bodyPr>
          <a:lstStyle/>
          <a:p>
            <a:r>
              <a:rPr lang="en-US" altLang="zh-CN" sz="2700" b="1">
                <a:latin typeface="Times New Roman" panose="02020603050405020304" pitchFamily="18" charset="0"/>
                <a:ea typeface="楷体" panose="02010609060101010101" charset="-122"/>
                <a:cs typeface="Times New Roman" panose="02020603050405020304" pitchFamily="18" charset="0"/>
                <a:sym typeface="+mn-ea"/>
              </a:rPr>
              <a:t>d=</a:t>
            </a:r>
            <a:r>
              <a:rPr lang="zh-CN" altLang="en-US" sz="2700" b="1">
                <a:latin typeface="Times New Roman" panose="02020603050405020304" pitchFamily="18" charset="0"/>
                <a:ea typeface="楷体" panose="02010609060101010101" charset="-122"/>
                <a:cs typeface="Times New Roman" panose="02020603050405020304" pitchFamily="18" charset="0"/>
                <a:sym typeface="+mn-ea"/>
              </a:rPr>
              <a:t>1.4×10</a:t>
            </a:r>
            <a:r>
              <a:rPr lang="zh-CN" altLang="en-US" sz="2700" b="1" baseline="30000">
                <a:latin typeface="Times New Roman" panose="02020603050405020304" pitchFamily="18" charset="0"/>
                <a:ea typeface="楷体" panose="02010609060101010101" charset="-122"/>
                <a:cs typeface="Times New Roman" panose="02020603050405020304" pitchFamily="18" charset="0"/>
                <a:sym typeface="+mn-ea"/>
              </a:rPr>
              <a:t>9</a:t>
            </a:r>
            <a:endParaRPr lang="zh-CN" altLang="en-US" sz="2700" b="1">
              <a:latin typeface="Times New Roman" panose="02020603050405020304" pitchFamily="18" charset="0"/>
              <a:cs typeface="Times New Roman" panose="02020603050405020304" pitchFamily="18" charset="0"/>
            </a:endParaRPr>
          </a:p>
        </p:txBody>
      </p:sp>
      <p:sp>
        <p:nvSpPr>
          <p:cNvPr id="13" name="文本框 9"/>
          <p:cNvSpPr txBox="1"/>
          <p:nvPr/>
        </p:nvSpPr>
        <p:spPr>
          <a:xfrm>
            <a:off x="6175805" y="3759933"/>
            <a:ext cx="1027986" cy="507479"/>
          </a:xfrm>
          <a:prstGeom prst="rect">
            <a:avLst/>
          </a:prstGeom>
          <a:solidFill>
            <a:schemeClr val="bg1"/>
          </a:solidFill>
        </p:spPr>
        <p:txBody>
          <a:bodyPr wrap="square" rtlCol="0">
            <a:spAutoFit/>
          </a:bodyPr>
          <a:lstStyle/>
          <a:p>
            <a:endParaRPr lang="zh-CN" altLang="zh-CN" sz="2700" b="1">
              <a:latin typeface="Times New Roman" panose="02020603050405020304" pitchFamily="18" charset="0"/>
              <a:cs typeface="Times New Roman" panose="02020603050405020304" pitchFamily="18" charset="0"/>
            </a:endParaRPr>
          </a:p>
        </p:txBody>
      </p:sp>
      <p:pic>
        <p:nvPicPr>
          <p:cNvPr id="14" name="New picture"/>
          <p:cNvPicPr/>
          <p:nvPr/>
        </p:nvPicPr>
        <p:blipFill>
          <a:blip r:embed="rId7"/>
          <a:stretch>
            <a:fillRect/>
          </a:stretch>
        </p:blipFill>
        <p:spPr>
          <a:xfrm>
            <a:off x="11366500" y="107569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pic>
        <p:nvPicPr>
          <p:cNvPr id="5" name="P106.eps" descr="id:2147514735;FounderCES"/>
          <p:cNvPicPr>
            <a:picLocks noChangeAspect="1"/>
          </p:cNvPicPr>
          <p:nvPr/>
        </p:nvPicPr>
        <p:blipFill>
          <a:blip r:embed="rId3"/>
          <a:stretch>
            <a:fillRect/>
          </a:stretch>
        </p:blipFill>
        <p:spPr>
          <a:xfrm>
            <a:off x="310863" y="830960"/>
            <a:ext cx="8576068" cy="4081009"/>
          </a:xfrm>
          <a:prstGeom prst="rect">
            <a:avLst/>
          </a:prstGeom>
        </p:spPr>
      </p:pic>
      <p:sp>
        <p:nvSpPr>
          <p:cNvPr id="20" name="矩形 42"/>
          <p:cNvSpPr/>
          <p:nvPr/>
        </p:nvSpPr>
        <p:spPr bwMode="auto">
          <a:xfrm>
            <a:off x="0" y="46548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64392"/>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课堂小结</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50739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7772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课后作业</a:t>
            </a:r>
          </a:p>
        </p:txBody>
      </p:sp>
      <p:sp>
        <p:nvSpPr>
          <p:cNvPr id="12" name="动作按钮: 第一张 11">
            <a:hlinkClick r:id="rId2" action="ppaction://hlinksldjump" highlightClick="1"/>
          </p:cNvPr>
          <p:cNvSpPr/>
          <p:nvPr/>
        </p:nvSpPr>
        <p:spPr>
          <a:xfrm>
            <a:off x="8902083" y="534738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8" name="矩形 7"/>
          <p:cNvSpPr/>
          <p:nvPr/>
        </p:nvSpPr>
        <p:spPr>
          <a:xfrm>
            <a:off x="2062450" y="2295988"/>
            <a:ext cx="1968809" cy="799706"/>
          </a:xfrm>
          <a:prstGeom prst="rect">
            <a:avLst/>
          </a:prstGeom>
        </p:spPr>
        <p:txBody>
          <a:bodyPr wrap="none">
            <a:spAutoFit/>
          </a:bodyPr>
          <a:lstStyle/>
          <a:p>
            <a:pPr>
              <a:lnSpc>
                <a:spcPct val="120000"/>
              </a:lnSpc>
            </a:pPr>
            <a:r>
              <a:rPr lang="en-US" altLang="zh-CN"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rPr>
              <a:t>1.</a:t>
            </a:r>
            <a:r>
              <a:rPr lang="zh-CN" altLang="en-US"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rPr>
              <a:t>教材作业</a:t>
            </a:r>
            <a:endParaRPr lang="en-US" altLang="zh-CN"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a:lnSpc>
                <a:spcPct val="120000"/>
              </a:lnSpc>
            </a:pPr>
            <a:r>
              <a:rPr lang="en-US" altLang="zh-CN"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rPr>
              <a:t>2.</a:t>
            </a:r>
            <a:r>
              <a:rPr lang="zh-CN" altLang="en-US" sz="2000" b="1" spc="300">
                <a:solidFill>
                  <a:srgbClr val="178AA1">
                    <a:lumMod val="100000"/>
                  </a:srgbClr>
                </a:solidFill>
                <a:latin typeface="微软雅黑" panose="020B0503020204020204" pitchFamily="34" charset="-122"/>
                <a:ea typeface="微软雅黑" panose="020B0503020204020204" pitchFamily="34" charset="-122"/>
                <a:cs typeface="+mn-ea"/>
                <a:sym typeface="Arial" panose="020B0604020202020204" pitchFamily="34" charset="0"/>
              </a:rPr>
              <a:t>练习册作业</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82422"/>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6228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学习目标</a:t>
            </a:r>
          </a:p>
        </p:txBody>
      </p:sp>
      <p:sp>
        <p:nvSpPr>
          <p:cNvPr id="12" name="动作按钮: 第一张 11">
            <a:hlinkClick r:id="rId2" action="ppaction://hlinksldjump" highlightClick="1"/>
          </p:cNvPr>
          <p:cNvSpPr/>
          <p:nvPr/>
        </p:nvSpPr>
        <p:spPr>
          <a:xfrm>
            <a:off x="8902083" y="531944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内容占位符 2"/>
          <p:cNvSpPr txBox="1"/>
          <p:nvPr/>
        </p:nvSpPr>
        <p:spPr bwMode="auto">
          <a:xfrm>
            <a:off x="886931" y="1604381"/>
            <a:ext cx="7627574" cy="1412529"/>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a:lstStyle>
            <a:lvl1pPr algn="l" rtl="0" fontAlgn="base">
              <a:lnSpc>
                <a:spcPct val="120000"/>
              </a:lnSpc>
              <a:spcBef>
                <a:spcPct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r>
              <a:rPr lang="zh-CN" altLang="en-US" sz="24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1.</a:t>
            </a:r>
            <a:r>
              <a:rPr lang="zh-CN" altLang="en-US" sz="2400">
                <a:latin typeface="Times New Roman" panose="02020603050405020304" pitchFamily="18" charset="0"/>
                <a:ea typeface="楷体" panose="02010609060101010101" charset="-122"/>
                <a:cs typeface="Times New Roman" panose="02020603050405020304" pitchFamily="18" charset="0"/>
                <a:sym typeface="+mn-ea"/>
              </a:rPr>
              <a:t>了解光源,知道光源分为天然光源和人造光源两类；了解光的</a:t>
            </a:r>
            <a:r>
              <a:rPr lang="zh-CN" altLang="en-US" sz="24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直线传播</a:t>
            </a:r>
            <a:r>
              <a:rPr lang="zh-CN" altLang="en-US" sz="2400">
                <a:latin typeface="Times New Roman" panose="02020603050405020304" pitchFamily="18" charset="0"/>
                <a:ea typeface="楷体" panose="02010609060101010101" charset="-122"/>
                <a:cs typeface="Times New Roman" panose="02020603050405020304" pitchFamily="18" charset="0"/>
                <a:sym typeface="+mn-ea"/>
              </a:rPr>
              <a:t>,能列举光的直线传播在生活中的应用；知道光在</a:t>
            </a:r>
            <a:r>
              <a:rPr lang="zh-CN" altLang="en-US" sz="24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真空</a:t>
            </a:r>
            <a:r>
              <a:rPr lang="zh-CN" altLang="en-US" sz="2400">
                <a:latin typeface="Times New Roman" panose="02020603050405020304" pitchFamily="18" charset="0"/>
                <a:ea typeface="楷体" panose="02010609060101010101" charset="-122"/>
                <a:cs typeface="Times New Roman" panose="02020603050405020304" pitchFamily="18" charset="0"/>
                <a:sym typeface="+mn-ea"/>
              </a:rPr>
              <a:t>中的</a:t>
            </a:r>
            <a:r>
              <a:rPr lang="zh-CN" altLang="en-US" sz="24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传播速度</a:t>
            </a:r>
            <a:r>
              <a:rPr lang="zh-CN" altLang="en-US" sz="2400">
                <a:latin typeface="Times New Roman" panose="02020603050405020304" pitchFamily="18" charset="0"/>
                <a:ea typeface="楷体" panose="02010609060101010101" charset="-122"/>
                <a:cs typeface="Times New Roman" panose="02020603050405020304" pitchFamily="18" charset="0"/>
                <a:sym typeface="+mn-ea"/>
              </a:rPr>
              <a:t>。</a:t>
            </a:r>
          </a:p>
          <a:p>
            <a:pPr eaLnBrk="1" hangingPunct="1"/>
            <a:endParaRPr lang="zh-CN" altLang="zh-CN"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内容占位符 2"/>
          <p:cNvSpPr txBox="1"/>
          <p:nvPr/>
        </p:nvSpPr>
        <p:spPr bwMode="auto">
          <a:xfrm>
            <a:off x="892389" y="3227666"/>
            <a:ext cx="7613435" cy="1023228"/>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a:lstStyle>
            <a:lvl1pPr algn="l" rtl="0" fontAlgn="base">
              <a:lnSpc>
                <a:spcPct val="120000"/>
              </a:lnSpc>
              <a:spcBef>
                <a:spcPct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en-US" altLang="zh-CN">
                <a:solidFill>
                  <a:srgbClr val="FF0000"/>
                </a:solidFill>
                <a:latin typeface="Times New Roman" panose="02020603050405020304" pitchFamily="18" charset="0"/>
                <a:ea typeface="楷体" panose="02010609060101010101" charset="-122"/>
                <a:cs typeface="Times New Roman" panose="02020603050405020304" pitchFamily="18" charset="0"/>
              </a:rPr>
              <a:t>2</a:t>
            </a:r>
            <a:r>
              <a:rPr lang="zh-CN" altLang="zh-CN">
                <a:solidFill>
                  <a:srgbClr val="FF0000"/>
                </a:solidFill>
                <a:latin typeface="Times New Roman" panose="02020603050405020304" pitchFamily="18" charset="0"/>
                <a:ea typeface="楷体" panose="02010609060101010101" charset="-122"/>
                <a:cs typeface="Times New Roman" panose="02020603050405020304" pitchFamily="18" charset="0"/>
              </a:rPr>
              <a:t>.</a:t>
            </a:r>
            <a:r>
              <a:rPr lang="zh-CN" altLang="zh-CN">
                <a:latin typeface="Times New Roman" panose="02020603050405020304" pitchFamily="18" charset="0"/>
                <a:ea typeface="楷体" panose="02010609060101010101" charset="-122"/>
                <a:cs typeface="Times New Roman" panose="02020603050405020304" pitchFamily="18" charset="0"/>
              </a:rPr>
              <a:t>通过观察光在</a:t>
            </a:r>
            <a:r>
              <a:rPr lang="zh-CN" altLang="zh-CN">
                <a:solidFill>
                  <a:srgbClr val="FF0000"/>
                </a:solidFill>
                <a:latin typeface="Times New Roman" panose="02020603050405020304" pitchFamily="18" charset="0"/>
                <a:ea typeface="楷体" panose="02010609060101010101" charset="-122"/>
                <a:cs typeface="Times New Roman" panose="02020603050405020304" pitchFamily="18" charset="0"/>
              </a:rPr>
              <a:t>空气中</a:t>
            </a:r>
            <a:r>
              <a:rPr lang="zh-CN" altLang="zh-CN">
                <a:latin typeface="Times New Roman" panose="02020603050405020304" pitchFamily="18" charset="0"/>
                <a:ea typeface="楷体" panose="02010609060101010101" charset="-122"/>
                <a:cs typeface="Times New Roman" panose="02020603050405020304" pitchFamily="18" charset="0"/>
              </a:rPr>
              <a:t>和</a:t>
            </a:r>
            <a:r>
              <a:rPr lang="zh-CN" altLang="zh-CN">
                <a:solidFill>
                  <a:srgbClr val="FF0000"/>
                </a:solidFill>
                <a:latin typeface="Times New Roman" panose="02020603050405020304" pitchFamily="18" charset="0"/>
                <a:ea typeface="楷体" panose="02010609060101010101" charset="-122"/>
                <a:cs typeface="Times New Roman" panose="02020603050405020304" pitchFamily="18" charset="0"/>
              </a:rPr>
              <a:t>水中</a:t>
            </a:r>
            <a:r>
              <a:rPr lang="zh-CN" altLang="zh-CN">
                <a:latin typeface="Times New Roman" panose="02020603050405020304" pitchFamily="18" charset="0"/>
                <a:ea typeface="楷体" panose="02010609060101010101" charset="-122"/>
                <a:cs typeface="Times New Roman" panose="02020603050405020304" pitchFamily="18" charset="0"/>
              </a:rPr>
              <a:t>传播的实验现象,知道实验是研究物理问题的重要方法。</a:t>
            </a:r>
            <a:endParaRPr lang="zh-CN" altLang="zh-CN">
              <a:latin typeface="Times New Roman" panose="02020603050405020304" pitchFamily="18" charset="0"/>
              <a:ea typeface="楷体" panose="02010609060101010101"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7620" y="530047"/>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18139" y="509905"/>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grpSp>
        <p:nvGrpSpPr>
          <p:cNvPr id="5" name="组合 4"/>
          <p:cNvGrpSpPr/>
          <p:nvPr/>
        </p:nvGrpSpPr>
        <p:grpSpPr>
          <a:xfrm>
            <a:off x="610449" y="1053569"/>
            <a:ext cx="4833731" cy="3896510"/>
            <a:chOff x="1610" y="1253"/>
            <a:chExt cx="3719" cy="2867"/>
          </a:xfrm>
        </p:grpSpPr>
        <p:pic>
          <p:nvPicPr>
            <p:cNvPr id="6" name="图片 5" descr="光"/>
            <p:cNvPicPr>
              <a:picLocks noChangeAspect="1"/>
            </p:cNvPicPr>
            <p:nvPr/>
          </p:nvPicPr>
          <p:blipFill>
            <a:blip r:embed="rId3"/>
            <a:stretch>
              <a:fillRect/>
            </a:stretch>
          </p:blipFill>
          <p:spPr>
            <a:xfrm>
              <a:off x="1610" y="1253"/>
              <a:ext cx="3719" cy="2867"/>
            </a:xfrm>
            <a:prstGeom prst="rect">
              <a:avLst/>
            </a:prstGeom>
            <a:noFill/>
            <a:ln w="9525">
              <a:noFill/>
            </a:ln>
          </p:spPr>
        </p:pic>
        <p:sp>
          <p:nvSpPr>
            <p:cNvPr id="7" name="文本框 112643"/>
            <p:cNvSpPr txBox="1"/>
            <p:nvPr/>
          </p:nvSpPr>
          <p:spPr>
            <a:xfrm>
              <a:off x="3683" y="2525"/>
              <a:ext cx="1033" cy="339"/>
            </a:xfrm>
            <a:prstGeom prst="rect">
              <a:avLst/>
            </a:prstGeom>
            <a:noFill/>
            <a:ln w="9525">
              <a:noFill/>
            </a:ln>
          </p:spPr>
          <p:txBody>
            <a:bodyPr wrap="square">
              <a:spAutoFit/>
            </a:bodyPr>
            <a:lstStyle/>
            <a:p>
              <a:r>
                <a:rPr lang="zh-CN" altLang="en-US" sz="2400">
                  <a:latin typeface="黑体" panose="02010609060101010101" pitchFamily="49" charset="-122"/>
                  <a:ea typeface="黑体" panose="02010609060101010101" pitchFamily="49" charset="-122"/>
                </a:rPr>
                <a:t>阳 光</a:t>
              </a:r>
            </a:p>
          </p:txBody>
        </p:sp>
      </p:grpSp>
      <p:sp>
        <p:nvSpPr>
          <p:cNvPr id="8" name="文本框 112650"/>
          <p:cNvSpPr txBox="1"/>
          <p:nvPr/>
        </p:nvSpPr>
        <p:spPr>
          <a:xfrm>
            <a:off x="3277541" y="523964"/>
            <a:ext cx="2091877" cy="461505"/>
          </a:xfrm>
          <a:prstGeom prst="rect">
            <a:avLst/>
          </a:prstGeom>
          <a:solidFill>
            <a:schemeClr val="accent2"/>
          </a:solidFill>
          <a:ln w="9525">
            <a:noFill/>
          </a:ln>
        </p:spPr>
        <p:txBody>
          <a:bodyPr wrap="square">
            <a:spAutoFit/>
          </a:bodyPr>
          <a:lstStyle/>
          <a:p>
            <a:r>
              <a:rPr lang="zh-CN" altLang="en-US" sz="2400" b="1">
                <a:latin typeface="宋体" panose="02010600030101010101" pitchFamily="2" charset="-122"/>
                <a:ea typeface="宋体" panose="02010600030101010101" pitchFamily="2" charset="-122"/>
              </a:rPr>
              <a:t>各种光的现象</a:t>
            </a:r>
          </a:p>
        </p:txBody>
      </p:sp>
      <p:grpSp>
        <p:nvGrpSpPr>
          <p:cNvPr id="9" name="组合 8"/>
          <p:cNvGrpSpPr/>
          <p:nvPr/>
        </p:nvGrpSpPr>
        <p:grpSpPr>
          <a:xfrm>
            <a:off x="1211534" y="1052615"/>
            <a:ext cx="4694945" cy="3897781"/>
            <a:chOff x="975" y="256"/>
            <a:chExt cx="3946" cy="3276"/>
          </a:xfrm>
        </p:grpSpPr>
        <p:pic>
          <p:nvPicPr>
            <p:cNvPr id="10" name="图片 9" descr="573"/>
            <p:cNvPicPr>
              <a:picLocks noChangeAspect="1"/>
            </p:cNvPicPr>
            <p:nvPr/>
          </p:nvPicPr>
          <p:blipFill>
            <a:blip r:embed="rId4"/>
            <a:stretch>
              <a:fillRect/>
            </a:stretch>
          </p:blipFill>
          <p:spPr>
            <a:xfrm>
              <a:off x="975" y="256"/>
              <a:ext cx="3946" cy="3276"/>
            </a:xfrm>
            <a:prstGeom prst="rect">
              <a:avLst/>
            </a:prstGeom>
            <a:noFill/>
            <a:ln w="9525">
              <a:noFill/>
            </a:ln>
          </p:spPr>
        </p:pic>
        <p:sp>
          <p:nvSpPr>
            <p:cNvPr id="11" name="文本框 113667"/>
            <p:cNvSpPr txBox="1"/>
            <p:nvPr/>
          </p:nvSpPr>
          <p:spPr>
            <a:xfrm>
              <a:off x="3192" y="2416"/>
              <a:ext cx="877" cy="1008"/>
            </a:xfrm>
            <a:prstGeom prst="rect">
              <a:avLst/>
            </a:prstGeom>
            <a:noFill/>
            <a:ln w="9525">
              <a:noFill/>
            </a:ln>
          </p:spPr>
          <p:txBody>
            <a:bodyPr wrap="square">
              <a:spAutoFit/>
            </a:bodyPr>
            <a:lstStyle/>
            <a:p>
              <a:r>
                <a:rPr lang="zh-CN" altLang="en-US" sz="2400">
                  <a:latin typeface="黑体" panose="02010609060101010101" pitchFamily="49" charset="-122"/>
                  <a:ea typeface="黑体" panose="02010609060101010101" pitchFamily="49" charset="-122"/>
                </a:rPr>
                <a:t>美丽的彩虹</a:t>
              </a:r>
            </a:p>
          </p:txBody>
        </p:sp>
      </p:grpSp>
      <p:grpSp>
        <p:nvGrpSpPr>
          <p:cNvPr id="13" name="组合 12"/>
          <p:cNvGrpSpPr/>
          <p:nvPr/>
        </p:nvGrpSpPr>
        <p:grpSpPr>
          <a:xfrm>
            <a:off x="1915420" y="1052615"/>
            <a:ext cx="4466980" cy="3897781"/>
            <a:chOff x="1610" y="1253"/>
            <a:chExt cx="3719" cy="2767"/>
          </a:xfrm>
        </p:grpSpPr>
        <p:pic>
          <p:nvPicPr>
            <p:cNvPr id="14" name="图片 13" descr="无标题33"/>
            <p:cNvPicPr>
              <a:picLocks noChangeAspect="1"/>
            </p:cNvPicPr>
            <p:nvPr/>
          </p:nvPicPr>
          <p:blipFill>
            <a:blip r:embed="rId5"/>
            <a:stretch>
              <a:fillRect/>
            </a:stretch>
          </p:blipFill>
          <p:spPr>
            <a:xfrm>
              <a:off x="1610" y="1253"/>
              <a:ext cx="3719" cy="2767"/>
            </a:xfrm>
            <a:prstGeom prst="rect">
              <a:avLst/>
            </a:prstGeom>
            <a:noFill/>
            <a:ln w="9525">
              <a:noFill/>
            </a:ln>
          </p:spPr>
        </p:pic>
        <p:sp>
          <p:nvSpPr>
            <p:cNvPr id="15" name="文本框 114691"/>
            <p:cNvSpPr txBox="1"/>
            <p:nvPr/>
          </p:nvSpPr>
          <p:spPr>
            <a:xfrm>
              <a:off x="2948" y="2976"/>
              <a:ext cx="1012" cy="590"/>
            </a:xfrm>
            <a:prstGeom prst="rect">
              <a:avLst/>
            </a:prstGeom>
            <a:noFill/>
            <a:ln w="9525">
              <a:noFill/>
            </a:ln>
          </p:spPr>
          <p:txBody>
            <a:bodyPr wrap="square">
              <a:spAutoFit/>
            </a:bodyPr>
            <a:lstStyle/>
            <a:p>
              <a:r>
                <a:rPr lang="zh-CN" altLang="en-US" sz="2400">
                  <a:latin typeface="黑体" panose="02010609060101010101" pitchFamily="49" charset="-122"/>
                  <a:ea typeface="黑体" panose="02010609060101010101" pitchFamily="49" charset="-122"/>
                </a:rPr>
                <a:t>美丽的倒影</a:t>
              </a:r>
            </a:p>
          </p:txBody>
        </p:sp>
      </p:grpSp>
      <p:grpSp>
        <p:nvGrpSpPr>
          <p:cNvPr id="16" name="组合 15"/>
          <p:cNvGrpSpPr/>
          <p:nvPr/>
        </p:nvGrpSpPr>
        <p:grpSpPr>
          <a:xfrm>
            <a:off x="2551722" y="1052541"/>
            <a:ext cx="4318017" cy="3897379"/>
            <a:chOff x="1882" y="1114"/>
            <a:chExt cx="3629" cy="2930"/>
          </a:xfrm>
        </p:grpSpPr>
        <p:pic>
          <p:nvPicPr>
            <p:cNvPr id="17" name="图片 16" descr="奥运取火"/>
            <p:cNvPicPr>
              <a:picLocks noChangeAspect="1"/>
            </p:cNvPicPr>
            <p:nvPr/>
          </p:nvPicPr>
          <p:blipFill>
            <a:blip r:embed="rId6"/>
            <a:stretch>
              <a:fillRect/>
            </a:stretch>
          </p:blipFill>
          <p:spPr>
            <a:xfrm>
              <a:off x="1882" y="1114"/>
              <a:ext cx="3629" cy="2930"/>
            </a:xfrm>
            <a:prstGeom prst="rect">
              <a:avLst/>
            </a:prstGeom>
            <a:noFill/>
            <a:ln w="9525">
              <a:noFill/>
            </a:ln>
          </p:spPr>
        </p:pic>
        <p:sp>
          <p:nvSpPr>
            <p:cNvPr id="18" name="文本框 115715"/>
            <p:cNvSpPr txBox="1"/>
            <p:nvPr/>
          </p:nvSpPr>
          <p:spPr>
            <a:xfrm>
              <a:off x="2348" y="2743"/>
              <a:ext cx="2595" cy="347"/>
            </a:xfrm>
            <a:prstGeom prst="rect">
              <a:avLst/>
            </a:prstGeom>
            <a:noFill/>
            <a:ln w="9525">
              <a:noFill/>
            </a:ln>
          </p:spPr>
          <p:txBody>
            <a:bodyPr wrap="square">
              <a:spAutoFit/>
            </a:bodyPr>
            <a:lstStyle/>
            <a:p>
              <a:r>
                <a:rPr lang="zh-CN" altLang="en-US" sz="2400">
                  <a:solidFill>
                    <a:srgbClr val="0000CC"/>
                  </a:solidFill>
                  <a:latin typeface="黑体" panose="02010609060101010101" pitchFamily="49" charset="-122"/>
                  <a:ea typeface="黑体" panose="02010609060101010101" pitchFamily="49" charset="-122"/>
                </a:rPr>
                <a:t>会聚阳光，点燃圣火</a:t>
              </a:r>
            </a:p>
          </p:txBody>
        </p:sp>
      </p:grpSp>
      <p:grpSp>
        <p:nvGrpSpPr>
          <p:cNvPr id="19" name="组合 18"/>
          <p:cNvGrpSpPr/>
          <p:nvPr/>
        </p:nvGrpSpPr>
        <p:grpSpPr>
          <a:xfrm>
            <a:off x="3106645" y="1052167"/>
            <a:ext cx="4727325" cy="3896801"/>
            <a:chOff x="1655" y="1140"/>
            <a:chExt cx="3973" cy="2925"/>
          </a:xfrm>
        </p:grpSpPr>
        <p:pic>
          <p:nvPicPr>
            <p:cNvPr id="21" name="图片 20" descr="su-2008612162531295E71"/>
            <p:cNvPicPr>
              <a:picLocks noChangeAspect="1"/>
            </p:cNvPicPr>
            <p:nvPr/>
          </p:nvPicPr>
          <p:blipFill>
            <a:blip r:embed="rId7"/>
            <a:stretch>
              <a:fillRect/>
            </a:stretch>
          </p:blipFill>
          <p:spPr>
            <a:xfrm>
              <a:off x="1655" y="1140"/>
              <a:ext cx="3719" cy="2925"/>
            </a:xfrm>
            <a:prstGeom prst="rect">
              <a:avLst/>
            </a:prstGeom>
            <a:noFill/>
            <a:ln w="9525">
              <a:noFill/>
            </a:ln>
          </p:spPr>
        </p:pic>
        <p:sp>
          <p:nvSpPr>
            <p:cNvPr id="22" name="文本框 116739"/>
            <p:cNvSpPr txBox="1"/>
            <p:nvPr/>
          </p:nvSpPr>
          <p:spPr>
            <a:xfrm>
              <a:off x="2279" y="3624"/>
              <a:ext cx="3349" cy="346"/>
            </a:xfrm>
            <a:prstGeom prst="rect">
              <a:avLst/>
            </a:prstGeom>
            <a:noFill/>
            <a:ln w="9525">
              <a:noFill/>
            </a:ln>
          </p:spPr>
          <p:txBody>
            <a:bodyPr wrap="square">
              <a:spAutoFit/>
            </a:bodyPr>
            <a:lstStyle/>
            <a:p>
              <a:r>
                <a:rPr lang="zh-CN" altLang="en-US" sz="2400">
                  <a:solidFill>
                    <a:srgbClr val="CC0000"/>
                  </a:solidFill>
                  <a:latin typeface="黑体" panose="02010609060101010101" pitchFamily="49" charset="-122"/>
                  <a:ea typeface="黑体" panose="02010609060101010101" pitchFamily="49" charset="-122"/>
                </a:rPr>
                <a:t>汽车观后镜表面是平的吗？</a:t>
              </a:r>
            </a:p>
          </p:txBody>
        </p:sp>
      </p:grpSp>
      <p:grpSp>
        <p:nvGrpSpPr>
          <p:cNvPr id="23" name="组合 22"/>
          <p:cNvGrpSpPr/>
          <p:nvPr/>
        </p:nvGrpSpPr>
        <p:grpSpPr>
          <a:xfrm>
            <a:off x="3774388" y="1052714"/>
            <a:ext cx="4641642" cy="3920322"/>
            <a:chOff x="1938" y="1206"/>
            <a:chExt cx="3901" cy="2944"/>
          </a:xfrm>
        </p:grpSpPr>
        <p:pic>
          <p:nvPicPr>
            <p:cNvPr id="24" name="图片 23" descr="32667d5c12d91f3920983c55cc218a43_m"/>
            <p:cNvPicPr>
              <a:picLocks noChangeAspect="1"/>
            </p:cNvPicPr>
            <p:nvPr/>
          </p:nvPicPr>
          <p:blipFill>
            <a:blip r:embed="rId8"/>
            <a:srcRect b="9166"/>
            <a:stretch>
              <a:fillRect/>
            </a:stretch>
          </p:blipFill>
          <p:spPr>
            <a:xfrm>
              <a:off x="1938" y="1206"/>
              <a:ext cx="3901" cy="2926"/>
            </a:xfrm>
            <a:prstGeom prst="rect">
              <a:avLst/>
            </a:prstGeom>
            <a:noFill/>
            <a:ln w="9525">
              <a:noFill/>
            </a:ln>
          </p:spPr>
        </p:pic>
        <p:sp>
          <p:nvSpPr>
            <p:cNvPr id="25" name="文本框 117763"/>
            <p:cNvSpPr txBox="1"/>
            <p:nvPr/>
          </p:nvSpPr>
          <p:spPr>
            <a:xfrm>
              <a:off x="3905" y="3804"/>
              <a:ext cx="1774" cy="346"/>
            </a:xfrm>
            <a:prstGeom prst="rect">
              <a:avLst/>
            </a:prstGeom>
            <a:noFill/>
            <a:ln w="9525">
              <a:noFill/>
            </a:ln>
          </p:spPr>
          <p:txBody>
            <a:bodyPr wrap="square">
              <a:spAutoFit/>
            </a:bodyPr>
            <a:lstStyle/>
            <a:p>
              <a:r>
                <a:rPr lang="zh-CN" altLang="en-US" sz="2400" b="1">
                  <a:solidFill>
                    <a:srgbClr val="FF0000"/>
                  </a:solidFill>
                  <a:latin typeface="宋体" panose="02010600030101010101" pitchFamily="2" charset="-122"/>
                  <a:ea typeface="宋体" panose="02010600030101010101" pitchFamily="2" charset="-122"/>
                </a:rPr>
                <a:t>丰富的色彩</a:t>
              </a:r>
            </a:p>
          </p:txBody>
        </p:sp>
      </p:grpSp>
      <p:sp>
        <p:nvSpPr>
          <p:cNvPr id="26" name="文本框 119812"/>
          <p:cNvSpPr txBox="1"/>
          <p:nvPr/>
        </p:nvSpPr>
        <p:spPr>
          <a:xfrm>
            <a:off x="2461773" y="1693682"/>
            <a:ext cx="3444706" cy="2246769"/>
          </a:xfrm>
          <a:prstGeom prst="rect">
            <a:avLst/>
          </a:prstGeom>
          <a:noFill/>
          <a:ln w="9525">
            <a:noFill/>
          </a:ln>
        </p:spPr>
        <p:txBody>
          <a:bodyPr wrap="square">
            <a:spAutoFit/>
          </a:bodyPr>
          <a:lstStyle/>
          <a:p>
            <a:pPr>
              <a:lnSpc>
                <a:spcPct val="125000"/>
              </a:lnSpc>
            </a:pPr>
            <a:r>
              <a:rPr lang="zh-CN" altLang="en-US" sz="2800" b="1">
                <a:solidFill>
                  <a:srgbClr val="FFFF00"/>
                </a:solidFill>
                <a:latin typeface="宋体" panose="02010600030101010101" pitchFamily="2" charset="-122"/>
                <a:ea typeface="宋体" panose="02010600030101010101" pitchFamily="2" charset="-122"/>
              </a:rPr>
              <a:t>光使人类认识自己</a:t>
            </a:r>
          </a:p>
          <a:p>
            <a:pPr>
              <a:lnSpc>
                <a:spcPct val="125000"/>
              </a:lnSpc>
            </a:pPr>
            <a:r>
              <a:rPr lang="zh-CN" altLang="en-US" sz="2800" b="1">
                <a:solidFill>
                  <a:srgbClr val="FFFF00"/>
                </a:solidFill>
                <a:latin typeface="宋体" panose="02010600030101010101" pitchFamily="2" charset="-122"/>
                <a:ea typeface="宋体" panose="02010600030101010101" pitchFamily="2" charset="-122"/>
              </a:rPr>
              <a:t>和了解世界，</a:t>
            </a:r>
          </a:p>
          <a:p>
            <a:pPr>
              <a:lnSpc>
                <a:spcPct val="125000"/>
              </a:lnSpc>
            </a:pPr>
            <a:r>
              <a:rPr lang="zh-CN" altLang="en-US" sz="2800" b="1">
                <a:solidFill>
                  <a:srgbClr val="FFFF00"/>
                </a:solidFill>
                <a:latin typeface="宋体" panose="02010600030101010101" pitchFamily="2" charset="-122"/>
                <a:ea typeface="宋体" panose="02010600030101010101" pitchFamily="2" charset="-122"/>
              </a:rPr>
              <a:t>没有光，</a:t>
            </a:r>
          </a:p>
          <a:p>
            <a:pPr>
              <a:lnSpc>
                <a:spcPct val="125000"/>
              </a:lnSpc>
            </a:pPr>
            <a:r>
              <a:rPr lang="zh-CN" altLang="en-US" sz="2800" b="1">
                <a:solidFill>
                  <a:srgbClr val="FFFF00"/>
                </a:solidFill>
                <a:latin typeface="宋体" panose="02010600030101010101" pitchFamily="2" charset="-122"/>
                <a:ea typeface="宋体" panose="02010600030101010101" pitchFamily="2" charset="-122"/>
              </a:rPr>
              <a:t>人类将一无所知。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7" presetClass="entr" presetSubtype="4"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7620" y="540207"/>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12" name="动作按钮: 第一张 11">
            <a:hlinkClick r:id="rId3"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22" name="文本框 123"/>
          <p:cNvSpPr txBox="1">
            <a:spLocks noChangeArrowheads="1"/>
          </p:cNvSpPr>
          <p:nvPr/>
        </p:nvSpPr>
        <p:spPr bwMode="auto">
          <a:xfrm>
            <a:off x="133379" y="52959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pic>
        <p:nvPicPr>
          <p:cNvPr id="5" name="图片 4"/>
          <p:cNvPicPr>
            <a:picLocks noChangeAspect="1"/>
          </p:cNvPicPr>
          <p:nvPr/>
        </p:nvPicPr>
        <p:blipFill>
          <a:blip r:embed="rId4"/>
          <a:srcRect b="4927"/>
          <a:stretch>
            <a:fillRect/>
          </a:stretch>
        </p:blipFill>
        <p:spPr>
          <a:xfrm>
            <a:off x="313474" y="2675501"/>
            <a:ext cx="3689328" cy="2233383"/>
          </a:xfrm>
          <a:prstGeom prst="rect">
            <a:avLst/>
          </a:prstGeom>
        </p:spPr>
      </p:pic>
      <p:pic>
        <p:nvPicPr>
          <p:cNvPr id="6" name="图片 5"/>
          <p:cNvPicPr>
            <a:picLocks noChangeAspect="1"/>
          </p:cNvPicPr>
          <p:nvPr/>
        </p:nvPicPr>
        <p:blipFill>
          <a:blip r:embed="rId5"/>
          <a:srcRect b="4927"/>
          <a:stretch>
            <a:fillRect/>
          </a:stretch>
        </p:blipFill>
        <p:spPr>
          <a:xfrm>
            <a:off x="859830" y="2675501"/>
            <a:ext cx="3701225" cy="2233383"/>
          </a:xfrm>
          <a:prstGeom prst="rect">
            <a:avLst/>
          </a:prstGeom>
        </p:spPr>
      </p:pic>
      <p:pic>
        <p:nvPicPr>
          <p:cNvPr id="7" name="图片 6"/>
          <p:cNvPicPr>
            <a:picLocks noChangeAspect="1"/>
          </p:cNvPicPr>
          <p:nvPr/>
        </p:nvPicPr>
        <p:blipFill>
          <a:blip r:embed="rId6"/>
          <a:stretch>
            <a:fillRect/>
          </a:stretch>
        </p:blipFill>
        <p:spPr>
          <a:xfrm>
            <a:off x="1434263" y="2675501"/>
            <a:ext cx="4161915" cy="2233383"/>
          </a:xfrm>
          <a:prstGeom prst="rect">
            <a:avLst/>
          </a:prstGeom>
        </p:spPr>
      </p:pic>
      <p:pic>
        <p:nvPicPr>
          <p:cNvPr id="8" name="图片 7"/>
          <p:cNvPicPr>
            <a:picLocks noChangeAspect="1"/>
          </p:cNvPicPr>
          <p:nvPr/>
        </p:nvPicPr>
        <p:blipFill>
          <a:blip r:embed="rId7"/>
          <a:srcRect b="8000"/>
          <a:stretch>
            <a:fillRect/>
          </a:stretch>
        </p:blipFill>
        <p:spPr>
          <a:xfrm>
            <a:off x="2030592" y="2675500"/>
            <a:ext cx="4150018" cy="2233383"/>
          </a:xfrm>
          <a:prstGeom prst="rect">
            <a:avLst/>
          </a:prstGeom>
        </p:spPr>
      </p:pic>
      <p:pic>
        <p:nvPicPr>
          <p:cNvPr id="9" name="图片 8"/>
          <p:cNvPicPr>
            <a:picLocks noChangeAspect="1"/>
          </p:cNvPicPr>
          <p:nvPr/>
        </p:nvPicPr>
        <p:blipFill>
          <a:blip r:embed="rId8"/>
          <a:srcRect b="4927"/>
          <a:stretch>
            <a:fillRect/>
          </a:stretch>
        </p:blipFill>
        <p:spPr>
          <a:xfrm>
            <a:off x="2624063" y="2675501"/>
            <a:ext cx="4150018" cy="2233382"/>
          </a:xfrm>
          <a:prstGeom prst="rect">
            <a:avLst/>
          </a:prstGeom>
        </p:spPr>
      </p:pic>
      <p:sp>
        <p:nvSpPr>
          <p:cNvPr id="10" name="文本框 121857"/>
          <p:cNvSpPr txBox="1"/>
          <p:nvPr/>
        </p:nvSpPr>
        <p:spPr>
          <a:xfrm>
            <a:off x="608824" y="1223774"/>
            <a:ext cx="4273281" cy="461505"/>
          </a:xfrm>
          <a:prstGeom prst="rect">
            <a:avLst/>
          </a:prstGeom>
          <a:noFill/>
          <a:ln w="9525">
            <a:noFill/>
          </a:ln>
        </p:spPr>
        <p:txBody>
          <a:bodyPr wrap="square">
            <a:spAutoFit/>
          </a:bodyPr>
          <a:lstStyle/>
          <a:p>
            <a:r>
              <a:rPr lang="en-US" altLang="zh-CN" sz="2100" b="1">
                <a:latin typeface="楷体" panose="02010609060101010101" charset="-122"/>
                <a:ea typeface="楷体" panose="02010609060101010101" charset="-122"/>
                <a:cs typeface="楷体" panose="02010609060101010101" charset="-122"/>
              </a:rPr>
              <a:t>____________</a:t>
            </a:r>
            <a:r>
              <a:rPr lang="zh-CN" altLang="en-US" sz="2400" b="1">
                <a:latin typeface="宋体" panose="02010600030101010101" pitchFamily="2" charset="-122"/>
                <a:ea typeface="宋体" panose="02010600030101010101" pitchFamily="2" charset="-122"/>
                <a:cs typeface="楷体" panose="02010609060101010101" charset="-122"/>
              </a:rPr>
              <a:t>的物体叫光源。</a:t>
            </a:r>
            <a:endParaRPr lang="zh-CN" altLang="en-US" sz="2100" b="1">
              <a:latin typeface="宋体" panose="02010600030101010101" pitchFamily="2" charset="-122"/>
              <a:ea typeface="宋体" panose="02010600030101010101" pitchFamily="2" charset="-122"/>
              <a:cs typeface="楷体" panose="02010609060101010101" charset="-122"/>
            </a:endParaRPr>
          </a:p>
        </p:txBody>
      </p:sp>
      <p:sp>
        <p:nvSpPr>
          <p:cNvPr id="11" name="文本框 121867"/>
          <p:cNvSpPr txBox="1"/>
          <p:nvPr/>
        </p:nvSpPr>
        <p:spPr>
          <a:xfrm>
            <a:off x="707465" y="1207732"/>
            <a:ext cx="4054358" cy="461665"/>
          </a:xfrm>
          <a:prstGeom prst="rect">
            <a:avLst/>
          </a:prstGeom>
          <a:noFill/>
          <a:ln w="9525">
            <a:noFill/>
          </a:ln>
        </p:spPr>
        <p:txBody>
          <a:bodyPr wrap="square">
            <a:spAutoFit/>
          </a:bodyPr>
          <a:lstStyle/>
          <a:p>
            <a:r>
              <a:rPr lang="zh-CN" altLang="en-US" sz="2400" b="1">
                <a:solidFill>
                  <a:srgbClr val="CC0000"/>
                </a:solidFill>
                <a:latin typeface="宋体" panose="02010600030101010101" pitchFamily="2" charset="-122"/>
                <a:ea typeface="宋体" panose="02010600030101010101" pitchFamily="2" charset="-122"/>
              </a:rPr>
              <a:t>自身能发光</a:t>
            </a:r>
          </a:p>
        </p:txBody>
      </p:sp>
      <p:sp>
        <p:nvSpPr>
          <p:cNvPr id="13" name="文本框 21"/>
          <p:cNvSpPr txBox="1"/>
          <p:nvPr/>
        </p:nvSpPr>
        <p:spPr>
          <a:xfrm>
            <a:off x="3431702" y="1885478"/>
            <a:ext cx="2348691" cy="461345"/>
          </a:xfrm>
          <a:prstGeom prst="rect">
            <a:avLst/>
          </a:prstGeom>
          <a:solidFill>
            <a:schemeClr val="bg1"/>
          </a:solidFill>
        </p:spPr>
        <p:txBody>
          <a:bodyPr wrap="none" rtlCol="0" anchor="t">
            <a:spAutoFit/>
          </a:bodyPr>
          <a:lstStyle/>
          <a:p>
            <a:r>
              <a:rPr lang="zh-CN" altLang="en-US" sz="2400" b="1">
                <a:solidFill>
                  <a:srgbClr val="CC0000"/>
                </a:solidFill>
                <a:latin typeface="楷体" panose="02010609060101010101" charset="-122"/>
                <a:ea typeface="楷体" panose="02010609060101010101" charset="-122"/>
                <a:sym typeface="+mn-ea"/>
              </a:rPr>
              <a:t>阳光普照大地；</a:t>
            </a:r>
          </a:p>
        </p:txBody>
      </p:sp>
      <p:sp>
        <p:nvSpPr>
          <p:cNvPr id="14" name="文本框 22"/>
          <p:cNvSpPr txBox="1"/>
          <p:nvPr/>
        </p:nvSpPr>
        <p:spPr>
          <a:xfrm>
            <a:off x="3431702" y="1885478"/>
            <a:ext cx="2348691" cy="461345"/>
          </a:xfrm>
          <a:prstGeom prst="rect">
            <a:avLst/>
          </a:prstGeom>
          <a:solidFill>
            <a:schemeClr val="bg1"/>
          </a:solidFill>
        </p:spPr>
        <p:txBody>
          <a:bodyPr wrap="none" rtlCol="0" anchor="t">
            <a:spAutoFit/>
          </a:bodyPr>
          <a:lstStyle/>
          <a:p>
            <a:r>
              <a:rPr lang="zh-CN" altLang="en-US" sz="2400" b="1">
                <a:solidFill>
                  <a:srgbClr val="CC0000"/>
                </a:solidFill>
                <a:latin typeface="楷体" panose="02010609060101010101" charset="-122"/>
                <a:ea typeface="楷体" panose="02010609060101010101" charset="-122"/>
                <a:sym typeface="+mn-ea"/>
              </a:rPr>
              <a:t>星光点缀夜空；</a:t>
            </a:r>
          </a:p>
        </p:txBody>
      </p:sp>
      <p:sp>
        <p:nvSpPr>
          <p:cNvPr id="15" name="文本框 23"/>
          <p:cNvSpPr txBox="1"/>
          <p:nvPr/>
        </p:nvSpPr>
        <p:spPr>
          <a:xfrm>
            <a:off x="3253230" y="1885478"/>
            <a:ext cx="2967022" cy="461345"/>
          </a:xfrm>
          <a:prstGeom prst="rect">
            <a:avLst/>
          </a:prstGeom>
          <a:solidFill>
            <a:schemeClr val="bg1"/>
          </a:solidFill>
        </p:spPr>
        <p:txBody>
          <a:bodyPr wrap="none" rtlCol="0" anchor="t">
            <a:spAutoFit/>
          </a:bodyPr>
          <a:lstStyle/>
          <a:p>
            <a:r>
              <a:rPr lang="zh-CN" altLang="en-US" sz="2400" b="1">
                <a:solidFill>
                  <a:srgbClr val="CC0000"/>
                </a:solidFill>
                <a:latin typeface="楷体" panose="02010609060101010101" charset="-122"/>
                <a:ea typeface="楷体" panose="02010609060101010101" charset="-122"/>
                <a:sym typeface="+mn-ea"/>
              </a:rPr>
              <a:t>发光鱼类照亮海底；</a:t>
            </a:r>
          </a:p>
        </p:txBody>
      </p:sp>
      <p:sp>
        <p:nvSpPr>
          <p:cNvPr id="16" name="文本框 24"/>
          <p:cNvSpPr txBox="1"/>
          <p:nvPr/>
        </p:nvSpPr>
        <p:spPr>
          <a:xfrm>
            <a:off x="3193262" y="1885478"/>
            <a:ext cx="3026989" cy="461345"/>
          </a:xfrm>
          <a:prstGeom prst="rect">
            <a:avLst/>
          </a:prstGeom>
          <a:solidFill>
            <a:schemeClr val="bg1"/>
          </a:solidFill>
        </p:spPr>
        <p:txBody>
          <a:bodyPr wrap="square" rtlCol="0" anchor="t">
            <a:spAutoFit/>
          </a:bodyPr>
          <a:lstStyle/>
          <a:p>
            <a:r>
              <a:rPr lang="zh-CN" altLang="en-US" sz="2400" b="1">
                <a:solidFill>
                  <a:srgbClr val="CC0000"/>
                </a:solidFill>
                <a:latin typeface="楷体" panose="02010609060101010101" charset="-122"/>
                <a:ea typeface="楷体" panose="02010609060101010101" charset="-122"/>
                <a:sym typeface="+mn-ea"/>
              </a:rPr>
              <a:t>萤火虫点缀草丛；</a:t>
            </a:r>
          </a:p>
        </p:txBody>
      </p:sp>
      <p:sp>
        <p:nvSpPr>
          <p:cNvPr id="17" name="文本框 25"/>
          <p:cNvSpPr txBox="1"/>
          <p:nvPr/>
        </p:nvSpPr>
        <p:spPr>
          <a:xfrm>
            <a:off x="3271304" y="1884223"/>
            <a:ext cx="2967022" cy="461345"/>
          </a:xfrm>
          <a:prstGeom prst="rect">
            <a:avLst/>
          </a:prstGeom>
          <a:solidFill>
            <a:schemeClr val="bg1"/>
          </a:solidFill>
        </p:spPr>
        <p:txBody>
          <a:bodyPr wrap="none" rtlCol="0" anchor="t">
            <a:spAutoFit/>
          </a:bodyPr>
          <a:lstStyle/>
          <a:p>
            <a:r>
              <a:rPr lang="zh-CN" altLang="en-US" sz="2400" b="1">
                <a:solidFill>
                  <a:srgbClr val="CC0000"/>
                </a:solidFill>
                <a:latin typeface="楷体" panose="02010609060101010101" charset="-122"/>
                <a:ea typeface="楷体" panose="02010609060101010101" charset="-122"/>
                <a:sym typeface="+mn-ea"/>
              </a:rPr>
              <a:t>篝火带给人们热情；</a:t>
            </a:r>
          </a:p>
        </p:txBody>
      </p:sp>
      <p:sp>
        <p:nvSpPr>
          <p:cNvPr id="18" name="文本框 26"/>
          <p:cNvSpPr txBox="1"/>
          <p:nvPr/>
        </p:nvSpPr>
        <p:spPr>
          <a:xfrm>
            <a:off x="3358542" y="1881560"/>
            <a:ext cx="3586597" cy="461505"/>
          </a:xfrm>
          <a:prstGeom prst="rect">
            <a:avLst/>
          </a:prstGeom>
          <a:solidFill>
            <a:schemeClr val="bg1"/>
          </a:solidFill>
        </p:spPr>
        <p:txBody>
          <a:bodyPr wrap="none" rtlCol="0" anchor="t">
            <a:spAutoFit/>
          </a:bodyPr>
          <a:lstStyle/>
          <a:p>
            <a:r>
              <a:rPr lang="zh-CN" altLang="en-US" sz="2400" b="1">
                <a:latin typeface="宋体" panose="02010600030101010101" pitchFamily="2" charset="-122"/>
                <a:ea typeface="宋体" panose="02010600030101010101" pitchFamily="2" charset="-122"/>
                <a:sym typeface="+mn-ea"/>
              </a:rPr>
              <a:t>蜡烛、电灯照亮黑夜</a:t>
            </a:r>
            <a:r>
              <a:rPr lang="en-US" altLang="zh-CN" sz="2400" b="1">
                <a:latin typeface="宋体" panose="02010600030101010101" pitchFamily="2" charset="-122"/>
                <a:ea typeface="宋体" panose="02010600030101010101" pitchFamily="2" charset="-122"/>
                <a:sym typeface="+mn-ea"/>
              </a:rPr>
              <a:t>……</a:t>
            </a:r>
            <a:endParaRPr lang="zh-CN" altLang="en-US" sz="2400" b="1">
              <a:latin typeface="宋体" panose="02010600030101010101" pitchFamily="2" charset="-122"/>
              <a:ea typeface="宋体" panose="02010600030101010101" pitchFamily="2" charset="-122"/>
            </a:endParaRPr>
          </a:p>
        </p:txBody>
      </p:sp>
      <p:pic>
        <p:nvPicPr>
          <p:cNvPr id="19" name="图片 18"/>
          <p:cNvPicPr>
            <a:picLocks noChangeAspect="1"/>
          </p:cNvPicPr>
          <p:nvPr/>
        </p:nvPicPr>
        <p:blipFill>
          <a:blip r:embed="rId9"/>
          <a:srcRect b="4927"/>
          <a:stretch>
            <a:fillRect/>
          </a:stretch>
        </p:blipFill>
        <p:spPr>
          <a:xfrm>
            <a:off x="3224673" y="2675501"/>
            <a:ext cx="4058165" cy="2233383"/>
          </a:xfrm>
          <a:prstGeom prst="rect">
            <a:avLst/>
          </a:prstGeom>
        </p:spPr>
      </p:pic>
      <p:pic>
        <p:nvPicPr>
          <p:cNvPr id="21" name="图片 20"/>
          <p:cNvPicPr>
            <a:picLocks noChangeAspect="1"/>
          </p:cNvPicPr>
          <p:nvPr/>
        </p:nvPicPr>
        <p:blipFill>
          <a:blip r:embed="rId10"/>
          <a:srcRect b="4927"/>
          <a:stretch>
            <a:fillRect/>
          </a:stretch>
        </p:blipFill>
        <p:spPr>
          <a:xfrm>
            <a:off x="3816717" y="2675501"/>
            <a:ext cx="4068159" cy="2233382"/>
          </a:xfrm>
          <a:prstGeom prst="rect">
            <a:avLst/>
          </a:prstGeom>
        </p:spPr>
      </p:pic>
      <p:pic>
        <p:nvPicPr>
          <p:cNvPr id="23" name="图片 22"/>
          <p:cNvPicPr>
            <a:picLocks noChangeAspect="1"/>
          </p:cNvPicPr>
          <p:nvPr/>
        </p:nvPicPr>
        <p:blipFill>
          <a:blip r:embed="rId11"/>
          <a:srcRect b="4927"/>
          <a:stretch>
            <a:fillRect/>
          </a:stretch>
        </p:blipFill>
        <p:spPr>
          <a:xfrm>
            <a:off x="4408287" y="2675501"/>
            <a:ext cx="4288510" cy="2233382"/>
          </a:xfrm>
          <a:prstGeom prst="rect">
            <a:avLst/>
          </a:prstGeom>
        </p:spPr>
      </p:pic>
      <p:sp>
        <p:nvSpPr>
          <p:cNvPr id="24" name="文本框 2"/>
          <p:cNvSpPr txBox="1"/>
          <p:nvPr/>
        </p:nvSpPr>
        <p:spPr>
          <a:xfrm>
            <a:off x="4542331" y="531105"/>
            <a:ext cx="985857" cy="461505"/>
          </a:xfrm>
          <a:prstGeom prst="rect">
            <a:avLst/>
          </a:prstGeom>
          <a:noFill/>
        </p:spPr>
        <p:txBody>
          <a:bodyPr wrap="square" rtlCol="0">
            <a:spAutoFit/>
          </a:bodyPr>
          <a:lstStyle/>
          <a:p>
            <a:r>
              <a:rPr lang="zh-CN" altLang="en-US" sz="2400" b="1">
                <a:latin typeface="黑体" panose="02010609060101010101" pitchFamily="49" charset="-122"/>
                <a:ea typeface="黑体" panose="02010609060101010101" pitchFamily="49" charset="-122"/>
              </a:rPr>
              <a:t>光源</a:t>
            </a:r>
          </a:p>
        </p:txBody>
      </p:sp>
      <p:grpSp>
        <p:nvGrpSpPr>
          <p:cNvPr id="25" name="组合 18"/>
          <p:cNvGrpSpPr/>
          <p:nvPr/>
        </p:nvGrpSpPr>
        <p:grpSpPr>
          <a:xfrm>
            <a:off x="2821209" y="541973"/>
            <a:ext cx="1525530" cy="423517"/>
            <a:chOff x="2094735" y="684067"/>
            <a:chExt cx="1906600" cy="564688"/>
          </a:xfrm>
        </p:grpSpPr>
        <p:sp>
          <p:nvSpPr>
            <p:cNvPr id="26" name="圆角矩形 25"/>
            <p:cNvSpPr/>
            <p:nvPr/>
          </p:nvSpPr>
          <p:spPr>
            <a:xfrm>
              <a:off x="2094735" y="684067"/>
              <a:ext cx="1906600" cy="534609"/>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defTabSz="685165" eaLnBrk="0" hangingPunct="0">
                <a:defRPr/>
              </a:pPr>
              <a:endParaRPr kumimoji="1" lang="zh-CN" altLang="en-US" b="1">
                <a:solidFill>
                  <a:srgbClr val="000000"/>
                </a:solidFill>
                <a:latin typeface="Arial"/>
                <a:ea typeface="微软雅黑" panose="020B0503020204020204" pitchFamily="34" charset="-122"/>
              </a:endParaRPr>
            </a:p>
          </p:txBody>
        </p:sp>
        <p:sp>
          <p:nvSpPr>
            <p:cNvPr id="27" name="矩形 1"/>
            <p:cNvSpPr>
              <a:spLocks noChangeArrowheads="1"/>
            </p:cNvSpPr>
            <p:nvPr/>
          </p:nvSpPr>
          <p:spPr bwMode="auto">
            <a:xfrm>
              <a:off x="2117820" y="731692"/>
              <a:ext cx="1883515" cy="517063"/>
            </a:xfrm>
            <a:prstGeom prst="rect">
              <a:avLst/>
            </a:prstGeom>
            <a:noFill/>
            <a:ln w="9525">
              <a:noFill/>
              <a:miter lim="800000"/>
            </a:ln>
          </p:spPr>
          <p:txBody>
            <a:bodyPr wrap="square">
              <a:spAutoFit/>
            </a:bodyPr>
            <a:lstStyle/>
            <a:p>
              <a:pPr algn="ctr" defTabSz="685165">
                <a:lnSpc>
                  <a:spcPct val="80000"/>
                </a:lnSpc>
              </a:pPr>
              <a:r>
                <a:rPr lang="zh-CN" altLang="en-US" sz="2400" b="1">
                  <a:solidFill>
                    <a:srgbClr val="FFFFFF"/>
                  </a:solidFill>
                  <a:latin typeface="Times New Roman" panose="02020603050405020304" pitchFamily="18" charset="0"/>
                  <a:ea typeface="黑体" panose="02010609060101010101" pitchFamily="49" charset="-122"/>
                </a:rPr>
                <a:t>知识点 </a:t>
              </a:r>
              <a:r>
                <a:rPr lang="en-US" sz="2400" b="1">
                  <a:solidFill>
                    <a:srgbClr val="FFFFFF"/>
                  </a:solidFill>
                  <a:latin typeface="Times New Roman" panose="02020603050405020304" pitchFamily="18" charset="0"/>
                  <a:ea typeface="黑体" panose="02010609060101010101" pitchFamily="49" charset="-122"/>
                </a:rPr>
                <a:t>1</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1" presetClass="entr" presetSubtype="0"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1" presetClass="entr" presetSubtype="0"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childTnLst>
                                </p:cTn>
                              </p:par>
                            </p:childTnLst>
                          </p:cTn>
                        </p:par>
                      </p:childTnLst>
                    </p:cTn>
                  </p:par>
                  <p:par>
                    <p:cTn id="59" fill="hold" nodeType="clickPar">
                      <p:stCondLst>
                        <p:cond delay="indefinite"/>
                        <p:cond evt="onBegin" delay="0">
                          <p:tn val="58"/>
                        </p:cond>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ppt_x"/>
                                          </p:val>
                                        </p:tav>
                                        <p:tav tm="100000">
                                          <p:val>
                                            <p:strVal val="#ppt_x"/>
                                          </p:val>
                                        </p:tav>
                                      </p:tavLst>
                                    </p:anim>
                                    <p:anim calcmode="lin" valueType="num">
                                      <p:cBhvr additive="base">
                                        <p:cTn id="64" dur="500" fill="hold"/>
                                        <p:tgtEl>
                                          <p:spTgt spid="1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2" name="hammer.wav"/>
                                        </p:tgtEl>
                                      </p:cMediaNode>
                                    </p:audio>
                                  </p:subTnLst>
                                </p:cTn>
                              </p:par>
                            </p:childTnLst>
                          </p:cTn>
                        </p:par>
                      </p:childTnLst>
                    </p:cTn>
                  </p:par>
                  <p:par>
                    <p:cTn id="65" fill="hold" nodeType="clickPar">
                      <p:stCondLst>
                        <p:cond delay="indefinite"/>
                        <p:cond evt="onBegin" delay="0">
                          <p:tn val="64"/>
                        </p:cond>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additive="base">
                                        <p:cTn id="69" dur="500" fill="hold"/>
                                        <p:tgtEl>
                                          <p:spTgt spid="11"/>
                                        </p:tgtEl>
                                        <p:attrNameLst>
                                          <p:attrName>ppt_x</p:attrName>
                                        </p:attrNameLst>
                                      </p:cBhvr>
                                      <p:tavLst>
                                        <p:tav tm="0">
                                          <p:val>
                                            <p:strVal val="#ppt_x"/>
                                          </p:val>
                                        </p:tav>
                                        <p:tav tm="100000">
                                          <p:val>
                                            <p:strVal val="#ppt_x"/>
                                          </p:val>
                                        </p:tav>
                                      </p:tavLst>
                                    </p:anim>
                                    <p:anim calcmode="lin" valueType="num">
                                      <p:cBhvr additive="base">
                                        <p:cTn id="70"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7"/>
                                            </p:cond>
                                          </p:stCondLst>
                                          <p:endCondLst>
                                            <p:cond evt="onStopAudio" delay="0">
                                              <p:tgtEl>
                                                <p:sldTgt/>
                                              </p:tgtEl>
                                            </p:cond>
                                          </p:endCondLst>
                                        </p:cTn>
                                        <p:tgtEl>
                                          <p:sndTgt r:embed="rId2"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animBg="1"/>
      <p:bldP spid="14" grpId="0" animBg="1"/>
      <p:bldP spid="15" grpId="0" animBg="1"/>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grpSp>
        <p:nvGrpSpPr>
          <p:cNvPr id="5" name="组合 4"/>
          <p:cNvGrpSpPr/>
          <p:nvPr/>
        </p:nvGrpSpPr>
        <p:grpSpPr>
          <a:xfrm>
            <a:off x="375344" y="2466109"/>
            <a:ext cx="3249102" cy="2065966"/>
            <a:chOff x="782" y="5296"/>
            <a:chExt cx="6827" cy="4341"/>
          </a:xfrm>
        </p:grpSpPr>
        <p:pic>
          <p:nvPicPr>
            <p:cNvPr id="6" name="图片 5"/>
            <p:cNvPicPr>
              <a:picLocks noChangeAspect="1"/>
            </p:cNvPicPr>
            <p:nvPr/>
          </p:nvPicPr>
          <p:blipFill>
            <a:blip r:embed="rId3"/>
            <a:srcRect b="6267"/>
            <a:stretch>
              <a:fillRect/>
            </a:stretch>
          </p:blipFill>
          <p:spPr>
            <a:xfrm>
              <a:off x="927" y="5296"/>
              <a:ext cx="6682" cy="4223"/>
            </a:xfrm>
            <a:prstGeom prst="rect">
              <a:avLst/>
            </a:prstGeom>
          </p:spPr>
        </p:pic>
        <p:sp>
          <p:nvSpPr>
            <p:cNvPr id="7" name="文本框 10"/>
            <p:cNvSpPr txBox="1"/>
            <p:nvPr/>
          </p:nvSpPr>
          <p:spPr>
            <a:xfrm>
              <a:off x="782" y="8668"/>
              <a:ext cx="3937" cy="969"/>
            </a:xfrm>
            <a:prstGeom prst="rect">
              <a:avLst/>
            </a:prstGeom>
            <a:noFill/>
          </p:spPr>
          <p:txBody>
            <a:bodyPr wrap="square" rtlCol="0">
              <a:spAutoFit/>
            </a:bodyPr>
            <a:lstStyle/>
            <a:p>
              <a:r>
                <a:rPr lang="zh-CN" altLang="en-US" sz="2400" b="1">
                  <a:solidFill>
                    <a:srgbClr val="FF0000"/>
                  </a:solidFill>
                  <a:latin typeface="宋体" panose="02010600030101010101" pitchFamily="2" charset="-122"/>
                  <a:ea typeface="宋体" panose="02010600030101010101" pitchFamily="2" charset="-122"/>
                </a:rPr>
                <a:t>皎洁的月亮</a:t>
              </a:r>
            </a:p>
          </p:txBody>
        </p:sp>
      </p:grpSp>
      <p:grpSp>
        <p:nvGrpSpPr>
          <p:cNvPr id="8" name="组合 7"/>
          <p:cNvGrpSpPr/>
          <p:nvPr/>
        </p:nvGrpSpPr>
        <p:grpSpPr>
          <a:xfrm>
            <a:off x="1966819" y="2466109"/>
            <a:ext cx="3929191" cy="1995530"/>
            <a:chOff x="4150" y="5608"/>
            <a:chExt cx="8256" cy="4193"/>
          </a:xfrm>
        </p:grpSpPr>
        <p:pic>
          <p:nvPicPr>
            <p:cNvPr id="9" name="图片 8"/>
            <p:cNvPicPr>
              <a:picLocks noChangeAspect="1"/>
            </p:cNvPicPr>
            <p:nvPr/>
          </p:nvPicPr>
          <p:blipFill>
            <a:blip r:embed="rId4"/>
            <a:srcRect t="6916"/>
            <a:stretch>
              <a:fillRect/>
            </a:stretch>
          </p:blipFill>
          <p:spPr>
            <a:xfrm>
              <a:off x="4354" y="5608"/>
              <a:ext cx="8052" cy="4193"/>
            </a:xfrm>
            <a:prstGeom prst="rect">
              <a:avLst/>
            </a:prstGeom>
          </p:spPr>
        </p:pic>
        <p:sp>
          <p:nvSpPr>
            <p:cNvPr id="10" name="文本框 19"/>
            <p:cNvSpPr txBox="1"/>
            <p:nvPr/>
          </p:nvSpPr>
          <p:spPr>
            <a:xfrm>
              <a:off x="4150" y="8759"/>
              <a:ext cx="3788" cy="969"/>
            </a:xfrm>
            <a:prstGeom prst="rect">
              <a:avLst/>
            </a:prstGeom>
            <a:noFill/>
          </p:spPr>
          <p:txBody>
            <a:bodyPr wrap="square" rtlCol="0" anchor="t">
              <a:spAutoFit/>
            </a:bodyPr>
            <a:lstStyle/>
            <a:p>
              <a:r>
                <a:rPr lang="zh-CN" altLang="en-US" sz="2400" b="1">
                  <a:solidFill>
                    <a:srgbClr val="FF0000"/>
                  </a:solidFill>
                  <a:latin typeface="宋体" panose="02010600030101010101" pitchFamily="2" charset="-122"/>
                  <a:ea typeface="宋体" panose="02010600030101010101" pitchFamily="2" charset="-122"/>
                  <a:cs typeface="楷体" panose="02010609060101010101" charset="-122"/>
                  <a:sym typeface="+mn-ea"/>
                </a:rPr>
                <a:t>自行车尾灯</a:t>
              </a:r>
            </a:p>
          </p:txBody>
        </p:sp>
      </p:grpSp>
      <p:sp>
        <p:nvSpPr>
          <p:cNvPr id="11" name="文本框 4"/>
          <p:cNvSpPr txBox="1"/>
          <p:nvPr/>
        </p:nvSpPr>
        <p:spPr>
          <a:xfrm>
            <a:off x="480578" y="727202"/>
            <a:ext cx="8212465" cy="1421928"/>
          </a:xfrm>
          <a:prstGeom prst="rect">
            <a:avLst/>
          </a:prstGeom>
          <a:solidFill>
            <a:schemeClr val="bg1"/>
          </a:solidFill>
        </p:spPr>
        <p:txBody>
          <a:bodyPr wrap="square" rtlCol="0" anchor="t">
            <a:spAutoFit/>
          </a:bodyPr>
          <a:lstStyle/>
          <a:p>
            <a:pPr>
              <a:lnSpc>
                <a:spcPct val="120000"/>
              </a:lnSpc>
            </a:pPr>
            <a:r>
              <a:rPr lang="en-US" sz="2400" b="1">
                <a:solidFill>
                  <a:srgbClr val="000000"/>
                </a:solidFill>
                <a:latin typeface="楷体" panose="02010609060101010101" charset="-122"/>
                <a:ea typeface="楷体" panose="02010609060101010101" charset="-122"/>
                <a:cs typeface="楷体" panose="02010609060101010101" charset="-122"/>
                <a:sym typeface="+mn-ea"/>
              </a:rPr>
              <a:t>   </a:t>
            </a:r>
            <a:r>
              <a:rPr lang="en-US" sz="2400" b="1">
                <a:solidFill>
                  <a:srgbClr val="000000"/>
                </a:solidFill>
                <a:latin typeface="宋体" panose="02010600030101010101" pitchFamily="2" charset="-122"/>
                <a:ea typeface="宋体" panose="02010600030101010101" pitchFamily="2" charset="-122"/>
                <a:cs typeface="楷体" panose="02010609060101010101" charset="-122"/>
                <a:sym typeface="+mn-ea"/>
              </a:rPr>
              <a:t>月亮是靠反射太阳的光,自行车的尾灯、公路上的交通标志牌及放电影时的银幕是靠反射射向它们的光以引起路人或观众的注意,</a:t>
            </a:r>
            <a:r>
              <a:rPr lang="en-US" sz="2400" b="1">
                <a:solidFill>
                  <a:srgbClr val="FF0000"/>
                </a:solidFill>
                <a:latin typeface="宋体" panose="02010600030101010101" pitchFamily="2" charset="-122"/>
                <a:ea typeface="宋体" panose="02010600030101010101" pitchFamily="2" charset="-122"/>
                <a:cs typeface="楷体" panose="02010609060101010101" charset="-122"/>
                <a:sym typeface="+mn-ea"/>
              </a:rPr>
              <a:t>它们本身并不能发光,因此不是光源</a:t>
            </a:r>
            <a:r>
              <a:rPr lang="zh-CN" altLang="en-US" sz="2400" b="1">
                <a:solidFill>
                  <a:srgbClr val="FF0000"/>
                </a:solidFill>
                <a:latin typeface="宋体" panose="02010600030101010101" pitchFamily="2" charset="-122"/>
                <a:ea typeface="宋体" panose="02010600030101010101" pitchFamily="2" charset="-122"/>
                <a:cs typeface="楷体" panose="02010609060101010101" charset="-122"/>
                <a:sym typeface="+mn-ea"/>
              </a:rPr>
              <a:t>。</a:t>
            </a:r>
          </a:p>
        </p:txBody>
      </p:sp>
      <p:grpSp>
        <p:nvGrpSpPr>
          <p:cNvPr id="13" name="组合 12"/>
          <p:cNvGrpSpPr/>
          <p:nvPr/>
        </p:nvGrpSpPr>
        <p:grpSpPr>
          <a:xfrm>
            <a:off x="3589230" y="2466109"/>
            <a:ext cx="3659345" cy="2010283"/>
            <a:chOff x="7535" y="5296"/>
            <a:chExt cx="7689" cy="4224"/>
          </a:xfrm>
        </p:grpSpPr>
        <p:pic>
          <p:nvPicPr>
            <p:cNvPr id="14" name="图片 13"/>
            <p:cNvPicPr>
              <a:picLocks noChangeAspect="1"/>
            </p:cNvPicPr>
            <p:nvPr/>
          </p:nvPicPr>
          <p:blipFill>
            <a:blip r:embed="rId5"/>
            <a:srcRect b="18613"/>
            <a:stretch>
              <a:fillRect/>
            </a:stretch>
          </p:blipFill>
          <p:spPr>
            <a:xfrm>
              <a:off x="7749" y="5296"/>
              <a:ext cx="7475" cy="4193"/>
            </a:xfrm>
            <a:prstGeom prst="rect">
              <a:avLst/>
            </a:prstGeom>
          </p:spPr>
        </p:pic>
        <p:sp>
          <p:nvSpPr>
            <p:cNvPr id="15" name="文本框 21"/>
            <p:cNvSpPr txBox="1"/>
            <p:nvPr/>
          </p:nvSpPr>
          <p:spPr>
            <a:xfrm>
              <a:off x="7535" y="8551"/>
              <a:ext cx="3636" cy="969"/>
            </a:xfrm>
            <a:prstGeom prst="rect">
              <a:avLst/>
            </a:prstGeom>
            <a:noFill/>
          </p:spPr>
          <p:txBody>
            <a:bodyPr wrap="none" rtlCol="0" anchor="t">
              <a:spAutoFit/>
            </a:bodyPr>
            <a:lstStyle/>
            <a:p>
              <a:r>
                <a:rPr lang="en-US" sz="2400" b="1" err="1">
                  <a:solidFill>
                    <a:srgbClr val="FF0000"/>
                  </a:solidFill>
                  <a:latin typeface="宋体" panose="02010600030101010101" pitchFamily="2" charset="-122"/>
                  <a:ea typeface="宋体" panose="02010600030101010101" pitchFamily="2" charset="-122"/>
                  <a:cs typeface="楷体" panose="02010609060101010101" charset="-122"/>
                  <a:sym typeface="+mn-ea"/>
                </a:rPr>
                <a:t>交通标志牌</a:t>
              </a:r>
              <a:endParaRPr lang="en-US" altLang="en-US" sz="2400" b="1">
                <a:solidFill>
                  <a:srgbClr val="FF0000"/>
                </a:solidFill>
                <a:latin typeface="宋体" panose="02010600030101010101" pitchFamily="2" charset="-122"/>
                <a:ea typeface="宋体" panose="02010600030101010101" pitchFamily="2" charset="-122"/>
                <a:cs typeface="楷体" panose="02010609060101010101" charset="-122"/>
                <a:sym typeface="+mn-ea"/>
              </a:endParaRPr>
            </a:p>
          </p:txBody>
        </p:sp>
      </p:grpSp>
      <p:grpSp>
        <p:nvGrpSpPr>
          <p:cNvPr id="16" name="组合 15"/>
          <p:cNvGrpSpPr/>
          <p:nvPr/>
        </p:nvGrpSpPr>
        <p:grpSpPr>
          <a:xfrm>
            <a:off x="5207353" y="2466584"/>
            <a:ext cx="3224354" cy="2065490"/>
            <a:chOff x="10935" y="5297"/>
            <a:chExt cx="6775" cy="4340"/>
          </a:xfrm>
        </p:grpSpPr>
        <p:pic>
          <p:nvPicPr>
            <p:cNvPr id="17" name="图片 16"/>
            <p:cNvPicPr>
              <a:picLocks noChangeAspect="1"/>
            </p:cNvPicPr>
            <p:nvPr/>
          </p:nvPicPr>
          <p:blipFill>
            <a:blip r:embed="rId6"/>
            <a:srcRect b="17121"/>
            <a:stretch>
              <a:fillRect/>
            </a:stretch>
          </p:blipFill>
          <p:spPr>
            <a:xfrm>
              <a:off x="10935" y="5297"/>
              <a:ext cx="6775" cy="4222"/>
            </a:xfrm>
            <a:prstGeom prst="rect">
              <a:avLst/>
            </a:prstGeom>
          </p:spPr>
        </p:pic>
        <p:sp>
          <p:nvSpPr>
            <p:cNvPr id="18" name="文本框 23"/>
            <p:cNvSpPr txBox="1"/>
            <p:nvPr/>
          </p:nvSpPr>
          <p:spPr>
            <a:xfrm>
              <a:off x="12678" y="8668"/>
              <a:ext cx="2986" cy="969"/>
            </a:xfrm>
            <a:prstGeom prst="rect">
              <a:avLst/>
            </a:prstGeom>
            <a:noFill/>
          </p:spPr>
          <p:txBody>
            <a:bodyPr wrap="none" rtlCol="0" anchor="t">
              <a:spAutoFit/>
            </a:bodyPr>
            <a:lstStyle/>
            <a:p>
              <a:r>
                <a:rPr lang="en-US" sz="2400" b="1" err="1">
                  <a:solidFill>
                    <a:srgbClr val="FF0000"/>
                  </a:solidFill>
                  <a:latin typeface="宋体" panose="02010600030101010101" pitchFamily="2" charset="-122"/>
                  <a:ea typeface="宋体" panose="02010600030101010101" pitchFamily="2" charset="-122"/>
                  <a:cs typeface="楷体" panose="02010609060101010101" charset="-122"/>
                  <a:sym typeface="+mn-ea"/>
                </a:rPr>
                <a:t>电影银幕</a:t>
              </a:r>
              <a:endParaRPr lang="en-US" altLang="en-US" sz="2400" b="1">
                <a:solidFill>
                  <a:srgbClr val="FF0000"/>
                </a:solidFill>
                <a:latin typeface="宋体" panose="02010600030101010101" pitchFamily="2" charset="-122"/>
                <a:ea typeface="宋体" panose="02010600030101010101" pitchFamily="2" charset="-122"/>
                <a:cs typeface="楷体" panose="02010609060101010101"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93424"/>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82807"/>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巩固练习</a:t>
            </a:r>
          </a:p>
        </p:txBody>
      </p:sp>
      <p:sp>
        <p:nvSpPr>
          <p:cNvPr id="12" name="动作按钮: 第一张 11">
            <a:hlinkClick r:id="rId3" action="ppaction://hlinksldjump" highlightClick="1"/>
          </p:cNvPr>
          <p:cNvSpPr/>
          <p:nvPr/>
        </p:nvSpPr>
        <p:spPr>
          <a:xfrm>
            <a:off x="8902083" y="53334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文本框 1"/>
          <p:cNvSpPr txBox="1"/>
          <p:nvPr/>
        </p:nvSpPr>
        <p:spPr>
          <a:xfrm>
            <a:off x="246565" y="1530459"/>
            <a:ext cx="8632135" cy="2306955"/>
          </a:xfrm>
          <a:prstGeom prst="rect">
            <a:avLst/>
          </a:prstGeom>
          <a:noFill/>
        </p:spPr>
        <p:txBody>
          <a:bodyPr wrap="square" rtlCol="0" anchor="t">
            <a:spAutoFit/>
          </a:bodyPr>
          <a:lstStyle/>
          <a:p>
            <a:pPr>
              <a:lnSpc>
                <a:spcPct val="150000"/>
              </a:lnSpc>
            </a:pPr>
            <a:r>
              <a:rPr lang="zh-CN" altLang="en-US"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a:solidFill>
                  <a:srgbClr val="0000FF"/>
                </a:solidFill>
                <a:latin typeface="Times New Roman" panose="02020603050405020304" pitchFamily="18" charset="0"/>
                <a:ea typeface="黑体" panose="02010609060101010101" pitchFamily="49" charset="-122"/>
                <a:cs typeface="Times New Roman" panose="02020603050405020304" pitchFamily="18" charset="0"/>
              </a:rPr>
              <a:t>1 </a:t>
            </a:r>
            <a:r>
              <a:rPr lang="zh-CN" altLang="en-US" sz="2400" b="1">
                <a:latin typeface="楷体" panose="02010609060101010101" charset="-122"/>
                <a:ea typeface="楷体" panose="02010609060101010101" charset="-122"/>
                <a:cs typeface="Times New Roman" panose="02020603050405020304" pitchFamily="18" charset="0"/>
              </a:rPr>
              <a:t>下列四个词语所描述的光现象中，表示能自行发光的是</a:t>
            </a:r>
          </a:p>
          <a:p>
            <a:pPr>
              <a:lnSpc>
                <a:spcPct val="150000"/>
              </a:lnSpc>
            </a:pPr>
            <a:r>
              <a:rPr lang="zh-CN" altLang="en-US" sz="2400" b="1">
                <a:latin typeface="楷体" panose="02010609060101010101" charset="-122"/>
                <a:ea typeface="楷体" panose="02010609060101010101" charset="-122"/>
                <a:cs typeface="Times New Roman" panose="02020603050405020304" pitchFamily="18" charset="0"/>
              </a:rPr>
              <a:t>（　　）</a:t>
            </a:r>
          </a:p>
          <a:p>
            <a:pPr>
              <a:lnSpc>
                <a:spcPct val="150000"/>
              </a:lnSpc>
            </a:pPr>
            <a:r>
              <a:rPr lang="zh-CN" altLang="en-US" sz="2400" b="1">
                <a:latin typeface="Times New Roman" panose="02020603050405020304" pitchFamily="18" charset="0"/>
                <a:ea typeface="楷体" panose="02010609060101010101" charset="-122"/>
                <a:cs typeface="Times New Roman" panose="02020603050405020304" pitchFamily="18" charset="0"/>
              </a:rPr>
              <a:t>A．金光闪闪                                                B．红光满面 </a:t>
            </a:r>
          </a:p>
          <a:p>
            <a:pPr>
              <a:lnSpc>
                <a:spcPct val="150000"/>
              </a:lnSpc>
            </a:pPr>
            <a:r>
              <a:rPr lang="zh-CN" altLang="en-US" sz="2400" b="1">
                <a:latin typeface="Times New Roman" panose="02020603050405020304" pitchFamily="18" charset="0"/>
                <a:ea typeface="楷体" panose="02010609060101010101" charset="-122"/>
                <a:cs typeface="Times New Roman" panose="02020603050405020304" pitchFamily="18" charset="0"/>
              </a:rPr>
              <a:t>C．火光冲天                                                D．波光粼粼 </a:t>
            </a:r>
          </a:p>
        </p:txBody>
      </p:sp>
      <p:sp>
        <p:nvSpPr>
          <p:cNvPr id="6" name="文本框 6"/>
          <p:cNvSpPr txBox="1"/>
          <p:nvPr/>
        </p:nvSpPr>
        <p:spPr>
          <a:xfrm>
            <a:off x="815742" y="2189019"/>
            <a:ext cx="333143" cy="461345"/>
          </a:xfrm>
          <a:prstGeom prst="rect">
            <a:avLst/>
          </a:prstGeom>
          <a:noFill/>
        </p:spPr>
        <p:txBody>
          <a:bodyPr wrap="square" rtlCol="0" anchor="t">
            <a:spAutoFit/>
          </a:bodyPr>
          <a:lstStyle/>
          <a:p>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C</a:t>
            </a:r>
          </a:p>
        </p:txBody>
      </p:sp>
      <p:grpSp>
        <p:nvGrpSpPr>
          <p:cNvPr id="7" name="组合 3"/>
          <p:cNvGrpSpPr/>
          <p:nvPr/>
        </p:nvGrpSpPr>
        <p:grpSpPr>
          <a:xfrm>
            <a:off x="3510446" y="933645"/>
            <a:ext cx="1878948" cy="476888"/>
            <a:chOff x="497257" y="753279"/>
            <a:chExt cx="1881032" cy="477860"/>
          </a:xfrm>
        </p:grpSpPr>
        <p:grpSp>
          <p:nvGrpSpPr>
            <p:cNvPr id="8" name="组合 2"/>
            <p:cNvGrpSpPr/>
            <p:nvPr/>
          </p:nvGrpSpPr>
          <p:grpSpPr>
            <a:xfrm>
              <a:off x="552450" y="789083"/>
              <a:ext cx="1787356" cy="419195"/>
              <a:chOff x="3014293" y="-540899"/>
              <a:chExt cx="1787356" cy="419195"/>
            </a:xfrm>
          </p:grpSpPr>
          <p:sp>
            <p:nvSpPr>
              <p:cNvPr id="10" name="缺角矩形 9"/>
              <p:cNvSpPr/>
              <p:nvPr/>
            </p:nvSpPr>
            <p:spPr>
              <a:xfrm>
                <a:off x="3470665" y="-540130"/>
                <a:ext cx="419419" cy="418217"/>
              </a:xfrm>
              <a:prstGeom prst="plaque">
                <a:avLst/>
              </a:prstGeom>
              <a:solidFill>
                <a:srgbClr val="00B9FA">
                  <a:lumMod val="75000"/>
                </a:srgbClr>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sp>
            <p:nvSpPr>
              <p:cNvPr id="11" name="缺角矩形 10"/>
              <p:cNvSpPr/>
              <p:nvPr/>
            </p:nvSpPr>
            <p:spPr>
              <a:xfrm>
                <a:off x="3926625" y="-540130"/>
                <a:ext cx="419419" cy="418217"/>
              </a:xfrm>
              <a:prstGeom prst="plaque">
                <a:avLst/>
              </a:prstGeom>
              <a:solidFill>
                <a:srgbClr val="FFBF53">
                  <a:lumMod val="75000"/>
                </a:srgbClr>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sp>
            <p:nvSpPr>
              <p:cNvPr id="13" name="缺角矩形 12"/>
              <p:cNvSpPr/>
              <p:nvPr/>
            </p:nvSpPr>
            <p:spPr>
              <a:xfrm>
                <a:off x="4382584" y="-540130"/>
                <a:ext cx="419419" cy="418217"/>
              </a:xfrm>
              <a:prstGeom prst="plaque">
                <a:avLst/>
              </a:prstGeom>
              <a:solidFill>
                <a:srgbClr val="00B050"/>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sp>
            <p:nvSpPr>
              <p:cNvPr id="14" name="缺角矩形 13"/>
              <p:cNvSpPr/>
              <p:nvPr/>
            </p:nvSpPr>
            <p:spPr>
              <a:xfrm>
                <a:off x="3014705" y="-540130"/>
                <a:ext cx="419419" cy="418217"/>
              </a:xfrm>
              <a:prstGeom prst="plaque">
                <a:avLst/>
              </a:prstGeom>
              <a:solidFill>
                <a:srgbClr val="F07474">
                  <a:lumMod val="75000"/>
                </a:srgbClr>
              </a:solidFill>
              <a:ln w="25400" cap="flat" cmpd="sng" algn="ctr">
                <a:noFill/>
                <a:prstDash val="solid"/>
              </a:ln>
              <a:effectLst/>
            </p:spPr>
            <p:txBody>
              <a:bodyPr anchor="ctr"/>
              <a:lstStyle/>
              <a:p>
                <a:pPr algn="ctr" eaLnBrk="0" hangingPunct="0">
                  <a:defRPr/>
                </a:pPr>
                <a:endParaRPr kumimoji="1" lang="zh-CN" altLang="en-US" sz="2500" kern="0">
                  <a:solidFill>
                    <a:sysClr val="windowText" lastClr="000000"/>
                  </a:solidFill>
                  <a:latin typeface="Times New Roman" panose="02020603050405020304" pitchFamily="18" charset="0"/>
                  <a:cs typeface="Times New Roman" panose="02020603050405020304" pitchFamily="18" charset="0"/>
                </a:endParaRPr>
              </a:p>
            </p:txBody>
          </p:sp>
        </p:grpSp>
        <p:sp>
          <p:nvSpPr>
            <p:cNvPr id="9" name="矩形 1"/>
            <p:cNvSpPr>
              <a:spLocks noChangeArrowheads="1"/>
            </p:cNvSpPr>
            <p:nvPr/>
          </p:nvSpPr>
          <p:spPr bwMode="auto">
            <a:xfrm>
              <a:off x="497257" y="753279"/>
              <a:ext cx="1881032" cy="47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kern="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连接中考</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42"/>
          <p:cNvSpPr/>
          <p:nvPr/>
        </p:nvSpPr>
        <p:spPr bwMode="auto">
          <a:xfrm>
            <a:off x="0" y="482422"/>
            <a:ext cx="2399742" cy="413008"/>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8FBE7C"/>
          </a:solidFill>
          <a:ln w="9525">
            <a:noFill/>
            <a:round/>
          </a:ln>
        </p:spPr>
        <p:txBody>
          <a:bodyPr lIns="69778" tIns="34889" rIns="69778" bIns="34889" anchor="ctr"/>
          <a:lstStyle/>
          <a:p>
            <a:endParaRPr lang="zh-CN" altLang="en-US"/>
          </a:p>
        </p:txBody>
      </p:sp>
      <p:sp>
        <p:nvSpPr>
          <p:cNvPr id="4" name="文本框 123"/>
          <p:cNvSpPr txBox="1">
            <a:spLocks noChangeArrowheads="1"/>
          </p:cNvSpPr>
          <p:nvPr/>
        </p:nvSpPr>
        <p:spPr bwMode="auto">
          <a:xfrm>
            <a:off x="125759" y="462280"/>
            <a:ext cx="1714281" cy="439701"/>
          </a:xfrm>
          <a:prstGeom prst="rect">
            <a:avLst/>
          </a:prstGeom>
          <a:noFill/>
          <a:ln w="9525">
            <a:noFill/>
            <a:miter lim="800000"/>
          </a:ln>
        </p:spPr>
        <p:txBody>
          <a:bodyPr wrap="square" lIns="69778" tIns="34889" rIns="69778" bIns="34889">
            <a:spAutoFit/>
          </a:bodyPr>
          <a:lstStyle/>
          <a:p>
            <a:r>
              <a:rPr lang="zh-CN" altLang="en-US" sz="2400" b="1">
                <a:solidFill>
                  <a:srgbClr val="FFFFFF"/>
                </a:solidFill>
                <a:latin typeface="微软雅黑" panose="020B0503020204020204" pitchFamily="34" charset="-122"/>
                <a:ea typeface="微软雅黑" panose="020B0503020204020204" pitchFamily="34" charset="-122"/>
              </a:rPr>
              <a:t>知识探究</a:t>
            </a:r>
          </a:p>
        </p:txBody>
      </p:sp>
      <p:sp>
        <p:nvSpPr>
          <p:cNvPr id="12" name="动作按钮: 第一张 11">
            <a:hlinkClick r:id="rId4" action="ppaction://hlinksldjump" highlightClick="1"/>
          </p:cNvPr>
          <p:cNvSpPr/>
          <p:nvPr/>
        </p:nvSpPr>
        <p:spPr>
          <a:xfrm>
            <a:off x="8902083" y="531944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grpSp>
        <p:nvGrpSpPr>
          <p:cNvPr id="5" name="组合 4"/>
          <p:cNvGrpSpPr/>
          <p:nvPr/>
        </p:nvGrpSpPr>
        <p:grpSpPr>
          <a:xfrm>
            <a:off x="2953876" y="868562"/>
            <a:ext cx="3378555" cy="466401"/>
            <a:chOff x="6200" y="970"/>
            <a:chExt cx="7099" cy="980"/>
          </a:xfrm>
        </p:grpSpPr>
        <p:sp>
          <p:nvSpPr>
            <p:cNvPr id="6" name="矩形 1"/>
            <p:cNvSpPr>
              <a:spLocks noChangeArrowheads="1"/>
            </p:cNvSpPr>
            <p:nvPr/>
          </p:nvSpPr>
          <p:spPr bwMode="auto">
            <a:xfrm>
              <a:off x="6200" y="1213"/>
              <a:ext cx="2509" cy="737"/>
            </a:xfrm>
            <a:prstGeom prst="rect">
              <a:avLst/>
            </a:prstGeom>
            <a:noFill/>
            <a:ln w="9525">
              <a:noFill/>
              <a:miter lim="800000"/>
            </a:ln>
          </p:spPr>
          <p:txBody>
            <a:bodyPr wrap="none">
              <a:spAutoFit/>
            </a:bodyPr>
            <a:lstStyle/>
            <a:p>
              <a:pPr algn="ctr">
                <a:lnSpc>
                  <a:spcPct val="80000"/>
                </a:lnSpc>
              </a:pPr>
              <a:r>
                <a:rPr lang="zh-CN" altLang="en-US" sz="2100">
                  <a:solidFill>
                    <a:schemeClr val="bg1"/>
                  </a:solidFill>
                  <a:latin typeface="Times New Roman" panose="02020603050405020304" pitchFamily="18" charset="0"/>
                  <a:ea typeface="黑体" panose="02010609060101010101" pitchFamily="49" charset="-122"/>
                </a:rPr>
                <a:t>知识点 </a:t>
              </a:r>
              <a:r>
                <a:rPr lang="en-US" altLang="zh-CN" sz="2100">
                  <a:solidFill>
                    <a:schemeClr val="bg1"/>
                  </a:solidFill>
                  <a:latin typeface="Times New Roman" panose="02020603050405020304" pitchFamily="18" charset="0"/>
                  <a:ea typeface="黑体" panose="02010609060101010101" pitchFamily="49" charset="-122"/>
                </a:rPr>
                <a:t>2</a:t>
              </a:r>
              <a:endParaRPr lang="en-US" sz="2100">
                <a:solidFill>
                  <a:schemeClr val="bg1"/>
                </a:solidFill>
                <a:latin typeface="Times New Roman" panose="02020603050405020304" pitchFamily="18" charset="0"/>
                <a:ea typeface="黑体" panose="02010609060101010101" pitchFamily="49" charset="-122"/>
              </a:endParaRPr>
            </a:p>
          </p:txBody>
        </p:sp>
        <p:sp>
          <p:nvSpPr>
            <p:cNvPr id="7" name="文本框 2"/>
            <p:cNvSpPr txBox="1"/>
            <p:nvPr/>
          </p:nvSpPr>
          <p:spPr>
            <a:xfrm>
              <a:off x="8855" y="970"/>
              <a:ext cx="4444" cy="970"/>
            </a:xfrm>
            <a:prstGeom prst="rect">
              <a:avLst/>
            </a:prstGeom>
            <a:solidFill>
              <a:schemeClr val="bg1"/>
            </a:solidFill>
          </p:spPr>
          <p:txBody>
            <a:bodyPr wrap="square" rtlCol="0">
              <a:spAutoFit/>
            </a:bodyPr>
            <a:lstStyle/>
            <a:p>
              <a:r>
                <a:rPr lang="zh-CN" altLang="en-US" sz="2400" b="1">
                  <a:latin typeface="黑体" panose="02010609060101010101" pitchFamily="49" charset="-122"/>
                  <a:ea typeface="黑体" panose="02010609060101010101" pitchFamily="49" charset="-122"/>
                </a:rPr>
                <a:t>光的直线传播</a:t>
              </a:r>
            </a:p>
          </p:txBody>
        </p:sp>
      </p:grpSp>
      <p:sp>
        <p:nvSpPr>
          <p:cNvPr id="8" name="文本框 128001"/>
          <p:cNvSpPr txBox="1"/>
          <p:nvPr/>
        </p:nvSpPr>
        <p:spPr>
          <a:xfrm>
            <a:off x="1284037" y="4422519"/>
            <a:ext cx="5191805" cy="461665"/>
          </a:xfrm>
          <a:prstGeom prst="rect">
            <a:avLst/>
          </a:prstGeom>
          <a:noFill/>
          <a:ln w="9525">
            <a:noFill/>
          </a:ln>
        </p:spPr>
        <p:txBody>
          <a:bodyPr wrap="square">
            <a:spAutoFit/>
          </a:bodyPr>
          <a:lstStyle/>
          <a:p>
            <a:r>
              <a:rPr lang="zh-CN" altLang="en-US" sz="2400" b="1">
                <a:latin typeface="宋体" panose="02010600030101010101" pitchFamily="2" charset="-122"/>
                <a:ea typeface="宋体" panose="02010600030101010101" pitchFamily="2" charset="-122"/>
                <a:cs typeface="楷体" panose="02010609060101010101" charset="-122"/>
              </a:rPr>
              <a:t>光在</a:t>
            </a:r>
            <a:r>
              <a:rPr lang="en-US" altLang="zh-CN" sz="2400" b="1">
                <a:latin typeface="宋体" panose="02010600030101010101" pitchFamily="2" charset="-122"/>
                <a:ea typeface="宋体" panose="02010600030101010101" pitchFamily="2" charset="-122"/>
                <a:cs typeface="楷体" panose="02010609060101010101" charset="-122"/>
              </a:rPr>
              <a:t>________________</a:t>
            </a:r>
            <a:r>
              <a:rPr lang="zh-CN" altLang="en-US" sz="2400" b="1">
                <a:latin typeface="宋体" panose="02010600030101010101" pitchFamily="2" charset="-122"/>
                <a:ea typeface="宋体" panose="02010600030101010101" pitchFamily="2" charset="-122"/>
                <a:cs typeface="楷体" panose="02010609060101010101" charset="-122"/>
              </a:rPr>
              <a:t>中沿直线传播。</a:t>
            </a:r>
          </a:p>
        </p:txBody>
      </p:sp>
      <p:sp>
        <p:nvSpPr>
          <p:cNvPr id="9" name="文本框 128002"/>
          <p:cNvSpPr txBox="1"/>
          <p:nvPr/>
        </p:nvSpPr>
        <p:spPr>
          <a:xfrm>
            <a:off x="2177893" y="4422517"/>
            <a:ext cx="2158295" cy="461665"/>
          </a:xfrm>
          <a:prstGeom prst="rect">
            <a:avLst/>
          </a:prstGeom>
          <a:noFill/>
          <a:ln w="9525">
            <a:noFill/>
          </a:ln>
        </p:spPr>
        <p:txBody>
          <a:bodyPr wrap="square">
            <a:spAutoFit/>
          </a:bodyPr>
          <a:lstStyle/>
          <a:p>
            <a:r>
              <a:rPr lang="zh-CN" altLang="en-US" sz="2400" b="1">
                <a:solidFill>
                  <a:srgbClr val="FF0000"/>
                </a:solidFill>
                <a:latin typeface="宋体" panose="02010600030101010101" pitchFamily="2" charset="-122"/>
                <a:ea typeface="宋体" panose="02010600030101010101" pitchFamily="2" charset="-122"/>
              </a:rPr>
              <a:t>同种均匀介质</a:t>
            </a:r>
          </a:p>
        </p:txBody>
      </p:sp>
      <p:sp>
        <p:nvSpPr>
          <p:cNvPr id="10" name="文本框 7"/>
          <p:cNvSpPr txBox="1"/>
          <p:nvPr/>
        </p:nvSpPr>
        <p:spPr>
          <a:xfrm>
            <a:off x="6052185" y="1737360"/>
            <a:ext cx="2491105" cy="2030095"/>
          </a:xfrm>
          <a:prstGeom prst="rect">
            <a:avLst/>
          </a:prstGeom>
          <a:noFill/>
          <a:ln w="9525">
            <a:noFill/>
          </a:ln>
        </p:spPr>
        <p:txBody>
          <a:bodyPr wrap="square">
            <a:spAutoFit/>
          </a:bodyPr>
          <a:lstStyle/>
          <a:p>
            <a:pPr>
              <a:lnSpc>
                <a:spcPct val="150000"/>
              </a:lnSpc>
            </a:pPr>
            <a:r>
              <a:rPr lang="zh-CN" altLang="en-US" sz="2100" b="1">
                <a:latin typeface="宋体" panose="02010600030101010101" pitchFamily="2" charset="-122"/>
                <a:ea typeface="宋体" panose="02010600030101010101" pitchFamily="2" charset="-122"/>
                <a:cs typeface="楷体" panose="02010609060101010101" charset="-122"/>
              </a:rPr>
              <a:t>    实验中，掺入介质中的喷雾、牛奶、烟雾等是为了</a:t>
            </a:r>
            <a:r>
              <a:rPr lang="zh-CN" altLang="en-US" sz="2100" b="1">
                <a:solidFill>
                  <a:srgbClr val="FF0000"/>
                </a:solidFill>
                <a:latin typeface="宋体" panose="02010600030101010101" pitchFamily="2" charset="-122"/>
                <a:ea typeface="宋体" panose="02010600030101010101" pitchFamily="2" charset="-122"/>
                <a:cs typeface="楷体" panose="02010609060101010101" charset="-122"/>
              </a:rPr>
              <a:t>显示光路。</a:t>
            </a:r>
          </a:p>
        </p:txBody>
      </p:sp>
      <p:pic>
        <p:nvPicPr>
          <p:cNvPr id="11" name="图片 10">
            <a:hlinkClick r:id="rId5" action="ppaction://hlinkfile"/>
          </p:cNvPr>
          <p:cNvPicPr>
            <a:picLocks noChangeAspect="1"/>
          </p:cNvPicPr>
          <p:nvPr/>
        </p:nvPicPr>
        <p:blipFill>
          <a:blip r:embed="rId6"/>
          <a:stretch>
            <a:fillRect/>
          </a:stretch>
        </p:blipFill>
        <p:spPr>
          <a:xfrm>
            <a:off x="1612930" y="1521063"/>
            <a:ext cx="3875586" cy="2798171"/>
          </a:xfrm>
          <a:prstGeom prst="rect">
            <a:avLst/>
          </a:prstGeom>
        </p:spPr>
      </p:pic>
      <p:grpSp>
        <p:nvGrpSpPr>
          <p:cNvPr id="17" name="组合 18"/>
          <p:cNvGrpSpPr/>
          <p:nvPr/>
        </p:nvGrpSpPr>
        <p:grpSpPr>
          <a:xfrm>
            <a:off x="2622429" y="924544"/>
            <a:ext cx="1525530" cy="423517"/>
            <a:chOff x="2094735" y="684067"/>
            <a:chExt cx="1906600" cy="564688"/>
          </a:xfrm>
        </p:grpSpPr>
        <p:sp>
          <p:nvSpPr>
            <p:cNvPr id="18" name="圆角矩形 17"/>
            <p:cNvSpPr/>
            <p:nvPr/>
          </p:nvSpPr>
          <p:spPr>
            <a:xfrm>
              <a:off x="2094735" y="684067"/>
              <a:ext cx="1906600" cy="534609"/>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defTabSz="685165" eaLnBrk="0" hangingPunct="0">
                <a:defRPr/>
              </a:pPr>
              <a:endParaRPr kumimoji="1" lang="zh-CN" altLang="en-US" b="1">
                <a:solidFill>
                  <a:srgbClr val="000000"/>
                </a:solidFill>
                <a:latin typeface="Arial"/>
                <a:ea typeface="微软雅黑" panose="020B0503020204020204" pitchFamily="34" charset="-122"/>
              </a:endParaRPr>
            </a:p>
          </p:txBody>
        </p:sp>
        <p:sp>
          <p:nvSpPr>
            <p:cNvPr id="19" name="矩形 1"/>
            <p:cNvSpPr>
              <a:spLocks noChangeArrowheads="1"/>
            </p:cNvSpPr>
            <p:nvPr/>
          </p:nvSpPr>
          <p:spPr bwMode="auto">
            <a:xfrm>
              <a:off x="2117820" y="731692"/>
              <a:ext cx="1883515" cy="517063"/>
            </a:xfrm>
            <a:prstGeom prst="rect">
              <a:avLst/>
            </a:prstGeom>
            <a:noFill/>
            <a:ln w="9525">
              <a:noFill/>
              <a:miter lim="800000"/>
            </a:ln>
          </p:spPr>
          <p:txBody>
            <a:bodyPr wrap="square">
              <a:spAutoFit/>
            </a:bodyPr>
            <a:lstStyle/>
            <a:p>
              <a:pPr algn="ctr" defTabSz="685165">
                <a:lnSpc>
                  <a:spcPct val="80000"/>
                </a:lnSpc>
              </a:pPr>
              <a:r>
                <a:rPr lang="zh-CN" altLang="en-US" sz="2400" b="1">
                  <a:solidFill>
                    <a:srgbClr val="FFFFFF"/>
                  </a:solidFill>
                  <a:latin typeface="Times New Roman" panose="02020603050405020304" pitchFamily="18" charset="0"/>
                  <a:ea typeface="黑体" panose="02010609060101010101" pitchFamily="49" charset="-122"/>
                </a:rPr>
                <a:t>知识点 </a:t>
              </a:r>
              <a:r>
                <a:rPr lang="en-US" sz="2400" b="1">
                  <a:solidFill>
                    <a:srgbClr val="FFFFFF"/>
                  </a:solidFill>
                  <a:latin typeface="Times New Roman" panose="02020603050405020304" pitchFamily="18" charset="0"/>
                  <a:ea typeface="黑体" panose="02010609060101010101" pitchFamily="49" charset="-122"/>
                </a:rPr>
                <a:t>2</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hammer.wav"/>
                                        </p:tgtEl>
                                      </p:cMediaNode>
                                    </p:audio>
                                  </p:sub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3" name="coin.wav"/>
                                        </p:tgtEl>
                                      </p:cMediaNode>
                                    </p:audio>
                                  </p:sub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902083" y="4914316"/>
            <a:ext cx="241918" cy="2291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lIns="69778" tIns="34889" rIns="69778" bIns="34889" rtlCol="0" anchor="ctr"/>
          <a:lstStyle/>
          <a:p>
            <a:pPr algn="ctr"/>
            <a:endParaRPr lang="zh-CN" altLang="en-US"/>
          </a:p>
        </p:txBody>
      </p:sp>
      <p:sp>
        <p:nvSpPr>
          <p:cNvPr id="5" name="Rectangle 6"/>
          <p:cNvSpPr>
            <a:spLocks noChangeArrowheads="1"/>
          </p:cNvSpPr>
          <p:nvPr/>
        </p:nvSpPr>
        <p:spPr bwMode="auto">
          <a:xfrm>
            <a:off x="2444374" y="612397"/>
            <a:ext cx="4320384" cy="485437"/>
          </a:xfrm>
          <a:prstGeom prst="rect">
            <a:avLst/>
          </a:prstGeom>
          <a:solidFill>
            <a:schemeClr val="accent6">
              <a:lumMod val="40000"/>
              <a:lumOff val="60000"/>
            </a:schemeClr>
          </a:solidFill>
          <a:ln w="9525">
            <a:solidFill>
              <a:srgbClr val="FFC000"/>
            </a:solidFill>
            <a:miter lim="800000"/>
          </a:ln>
        </p:spPr>
        <p:txBody>
          <a:bodyPr/>
          <a:lstStyle/>
          <a:p>
            <a:pPr marL="257175" indent="-257175" algn="ctr" eaLnBrk="0" fontAlgn="base" hangingPunct="0">
              <a:spcBef>
                <a:spcPct val="20000"/>
              </a:spcBef>
              <a:spcAft>
                <a:spcPct val="0"/>
              </a:spcAft>
              <a:defRPr/>
            </a:pPr>
            <a:r>
              <a:rPr lang="zh-CN" altLang="en-US" sz="2400" b="1">
                <a:latin typeface="宋体" panose="02010600030101010101" pitchFamily="2" charset="-122"/>
                <a:ea typeface="宋体" panose="02010600030101010101" pitchFamily="2" charset="-122"/>
                <a:cs typeface="楷体" panose="02010609060101010101" charset="-122"/>
              </a:rPr>
              <a:t>描述光的传播（模型法）</a:t>
            </a:r>
          </a:p>
        </p:txBody>
      </p:sp>
      <p:sp>
        <p:nvSpPr>
          <p:cNvPr id="6" name="Rectangle 7"/>
          <p:cNvSpPr>
            <a:spLocks noChangeArrowheads="1"/>
          </p:cNvSpPr>
          <p:nvPr/>
        </p:nvSpPr>
        <p:spPr bwMode="auto">
          <a:xfrm>
            <a:off x="493862" y="1288213"/>
            <a:ext cx="7859334" cy="917572"/>
          </a:xfrm>
          <a:prstGeom prst="rect">
            <a:avLst/>
          </a:prstGeom>
          <a:noFill/>
          <a:ln w="9525">
            <a:noFill/>
            <a:miter lim="800000"/>
          </a:ln>
        </p:spPr>
        <p:txBody>
          <a:bodyPr/>
          <a:lstStyle/>
          <a:p>
            <a:pPr eaLnBrk="0" fontAlgn="base" hangingPunct="0">
              <a:lnSpc>
                <a:spcPct val="125000"/>
              </a:lnSpc>
              <a:spcBef>
                <a:spcPct val="20000"/>
              </a:spcBef>
              <a:spcAft>
                <a:spcPct val="0"/>
              </a:spcAft>
              <a:defRPr/>
            </a:pPr>
            <a:r>
              <a:rPr lang="zh-CN" altLang="en-US" sz="2400" b="1">
                <a:latin typeface="宋体" panose="02010600030101010101" pitchFamily="2" charset="-122"/>
                <a:ea typeface="宋体" panose="02010600030101010101" pitchFamily="2" charset="-122"/>
              </a:rPr>
              <a:t>    通常用一条</a:t>
            </a:r>
            <a:r>
              <a:rPr lang="zh-CN" altLang="en-US" sz="2400" b="1">
                <a:solidFill>
                  <a:srgbClr val="FF0000"/>
                </a:solidFill>
                <a:latin typeface="宋体" panose="02010600030101010101" pitchFamily="2" charset="-122"/>
                <a:ea typeface="宋体" panose="02010600030101010101" pitchFamily="2" charset="-122"/>
              </a:rPr>
              <a:t>带箭头的直线</a:t>
            </a:r>
            <a:r>
              <a:rPr lang="zh-CN" altLang="en-US" sz="2400" b="1">
                <a:latin typeface="宋体" panose="02010600030101010101" pitchFamily="2" charset="-122"/>
                <a:ea typeface="宋体" panose="02010600030101010101" pitchFamily="2" charset="-122"/>
              </a:rPr>
              <a:t>表示光传播的径迹和方向，这样的直线叫做</a:t>
            </a:r>
            <a:r>
              <a:rPr lang="zh-CN" altLang="en-US" sz="2400" b="1">
                <a:solidFill>
                  <a:srgbClr val="FF0000"/>
                </a:solidFill>
                <a:latin typeface="宋体" panose="02010600030101010101" pitchFamily="2" charset="-122"/>
                <a:ea typeface="宋体" panose="02010600030101010101" pitchFamily="2" charset="-122"/>
              </a:rPr>
              <a:t>光线</a:t>
            </a:r>
            <a:r>
              <a:rPr lang="zh-CN" altLang="en-US" sz="2400" b="1">
                <a:latin typeface="宋体" panose="02010600030101010101" pitchFamily="2" charset="-122"/>
                <a:ea typeface="宋体" panose="02010600030101010101" pitchFamily="2" charset="-122"/>
              </a:rPr>
              <a:t>。</a:t>
            </a:r>
          </a:p>
          <a:p>
            <a:pPr eaLnBrk="0" fontAlgn="base" hangingPunct="0">
              <a:lnSpc>
                <a:spcPct val="125000"/>
              </a:lnSpc>
              <a:spcBef>
                <a:spcPct val="20000"/>
              </a:spcBef>
              <a:spcAft>
                <a:spcPct val="0"/>
              </a:spcAft>
              <a:defRPr/>
            </a:pPr>
            <a:endParaRPr lang="zh-CN" altLang="en-US" sz="2400" b="1">
              <a:latin typeface="楷体" panose="02010609060101010101" charset="-122"/>
              <a:ea typeface="楷体" panose="02010609060101010101" charset="-122"/>
            </a:endParaRPr>
          </a:p>
        </p:txBody>
      </p:sp>
      <p:grpSp>
        <p:nvGrpSpPr>
          <p:cNvPr id="7" name="Group 8"/>
          <p:cNvGrpSpPr/>
          <p:nvPr/>
        </p:nvGrpSpPr>
        <p:grpSpPr>
          <a:xfrm>
            <a:off x="4604566" y="2083459"/>
            <a:ext cx="2378407" cy="52352"/>
            <a:chOff x="2426" y="2750"/>
            <a:chExt cx="1996" cy="0"/>
          </a:xfrm>
        </p:grpSpPr>
        <p:sp>
          <p:nvSpPr>
            <p:cNvPr id="8" name="Line 9"/>
            <p:cNvSpPr>
              <a:spLocks noChangeShapeType="1"/>
            </p:cNvSpPr>
            <p:nvPr/>
          </p:nvSpPr>
          <p:spPr bwMode="auto">
            <a:xfrm>
              <a:off x="2426" y="2750"/>
              <a:ext cx="1089" cy="0"/>
            </a:xfrm>
            <a:prstGeom prst="line">
              <a:avLst/>
            </a:prstGeom>
            <a:noFill/>
            <a:ln w="38100">
              <a:solidFill>
                <a:schemeClr val="tx2"/>
              </a:solidFill>
              <a:round/>
              <a:tailEnd type="arrow" w="med" len="med"/>
            </a:ln>
            <a:effectLst/>
          </p:spPr>
          <p:txBody>
            <a:bodyPr/>
            <a:lstStyle/>
            <a:p>
              <a:pPr fontAlgn="base">
                <a:spcBef>
                  <a:spcPct val="0"/>
                </a:spcBef>
                <a:spcAft>
                  <a:spcPct val="0"/>
                </a:spcAft>
                <a:defRPr/>
              </a:pPr>
              <a:endParaRPr lang="zh-CN" altLang="en-US" sz="2100" b="1">
                <a:latin typeface="+mn-ea"/>
              </a:endParaRPr>
            </a:p>
          </p:txBody>
        </p:sp>
        <p:sp>
          <p:nvSpPr>
            <p:cNvPr id="9" name="Line 10"/>
            <p:cNvSpPr>
              <a:spLocks noChangeShapeType="1"/>
            </p:cNvSpPr>
            <p:nvPr/>
          </p:nvSpPr>
          <p:spPr bwMode="auto">
            <a:xfrm>
              <a:off x="3470" y="2750"/>
              <a:ext cx="952" cy="0"/>
            </a:xfrm>
            <a:prstGeom prst="line">
              <a:avLst/>
            </a:prstGeom>
            <a:noFill/>
            <a:ln w="38100">
              <a:solidFill>
                <a:schemeClr val="tx2"/>
              </a:solidFill>
              <a:round/>
            </a:ln>
            <a:effectLst/>
          </p:spPr>
          <p:txBody>
            <a:bodyPr/>
            <a:lstStyle/>
            <a:p>
              <a:pPr fontAlgn="base">
                <a:spcBef>
                  <a:spcPct val="0"/>
                </a:spcBef>
                <a:spcAft>
                  <a:spcPct val="0"/>
                </a:spcAft>
                <a:defRPr/>
              </a:pPr>
              <a:endParaRPr lang="zh-CN" altLang="en-US" sz="2100" b="1">
                <a:latin typeface="+mn-ea"/>
              </a:endParaRPr>
            </a:p>
          </p:txBody>
        </p:sp>
      </p:grpSp>
      <p:sp>
        <p:nvSpPr>
          <p:cNvPr id="10" name="Text Box 11"/>
          <p:cNvSpPr txBox="1">
            <a:spLocks noChangeArrowheads="1"/>
          </p:cNvSpPr>
          <p:nvPr/>
        </p:nvSpPr>
        <p:spPr bwMode="auto">
          <a:xfrm>
            <a:off x="6825916" y="2135810"/>
            <a:ext cx="810254" cy="461345"/>
          </a:xfrm>
          <a:prstGeom prst="rect">
            <a:avLst/>
          </a:prstGeom>
          <a:noFill/>
          <a:ln w="161925">
            <a:noFill/>
            <a:miter lim="800000"/>
          </a:ln>
          <a:effectLst/>
        </p:spPr>
        <p:txBody>
          <a:bodyPr>
            <a:spAutoFit/>
          </a:bodyPr>
          <a:lstStyle/>
          <a:p>
            <a:pPr eaLnBrk="0" hangingPunct="0">
              <a:spcBef>
                <a:spcPct val="50000"/>
              </a:spcBef>
              <a:defRPr/>
            </a:pPr>
            <a:r>
              <a:rPr lang="zh-CN" altLang="en-US" sz="2400" b="1">
                <a:latin typeface="楷体" panose="02010609060101010101" charset="-122"/>
                <a:ea typeface="楷体" panose="02010609060101010101" charset="-122"/>
              </a:rPr>
              <a:t>光线</a:t>
            </a:r>
          </a:p>
        </p:txBody>
      </p:sp>
      <p:pic>
        <p:nvPicPr>
          <p:cNvPr id="11" name="Picture 15" descr="天安门灯光">
            <a:hlinkClick r:id="rId3" action="ppaction://hlinkfile"/>
          </p:cNvPr>
          <p:cNvPicPr>
            <a:picLocks noChangeAspect="1"/>
          </p:cNvPicPr>
          <p:nvPr/>
        </p:nvPicPr>
        <p:blipFill>
          <a:blip r:embed="rId4"/>
          <a:stretch>
            <a:fillRect/>
          </a:stretch>
        </p:blipFill>
        <p:spPr>
          <a:xfrm>
            <a:off x="2264639" y="2366482"/>
            <a:ext cx="4317779" cy="2398634"/>
          </a:xfrm>
          <a:prstGeom prst="rect">
            <a:avLst/>
          </a:prstGeom>
          <a:noFill/>
          <a:ln w="9525">
            <a:noFill/>
          </a:ln>
        </p:spPr>
      </p:pic>
      <p:sp>
        <p:nvSpPr>
          <p:cNvPr id="17" name="菱形 16"/>
          <p:cNvSpPr/>
          <p:nvPr/>
        </p:nvSpPr>
        <p:spPr>
          <a:xfrm>
            <a:off x="1907892" y="612397"/>
            <a:ext cx="449826" cy="485437"/>
          </a:xfrm>
          <a:prstGeom prst="diamond">
            <a:avLst/>
          </a:prstGeom>
          <a:solidFill>
            <a:schemeClr val="accent6">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nodeType="afterGroup">
                            <p:stCondLst>
                              <p:cond delay="5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主题1">
  <a:themeElements>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通用_蓝">
      <a:majorFont>
        <a:latin typeface="Arial"/>
        <a:ea typeface="隶书"/>
        <a:cs typeface="Arial"/>
      </a:majorFont>
      <a:minorFont>
        <a:latin typeface="Arial"/>
        <a:ea typeface="华文新魏"/>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1712</Words>
  <Application>Microsoft Office PowerPoint</Application>
  <PresentationFormat>全屏显示(16:9)</PresentationFormat>
  <Paragraphs>181</Paragraphs>
  <Slides>27</Slides>
  <Notes>4</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0" baseType="lpstr">
      <vt:lpstr>方正行楷_GBK</vt:lpstr>
      <vt:lpstr>仿宋</vt:lpstr>
      <vt:lpstr>黑体</vt:lpstr>
      <vt:lpstr>华文新魏</vt:lpstr>
      <vt:lpstr>楷体</vt:lpstr>
      <vt:lpstr>宋体</vt:lpstr>
      <vt:lpstr>微软雅黑</vt:lpstr>
      <vt:lpstr>Arial</vt:lpstr>
      <vt:lpstr>Calibri</vt:lpstr>
      <vt:lpstr>Times New Roman</vt:lpstr>
      <vt:lpstr>Wingdings</vt:lpstr>
      <vt:lpstr>主题1</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lenovo07</cp:lastModifiedBy>
  <cp:revision>6</cp:revision>
  <cp:lastPrinted>2021-07-13T18:12:13Z</cp:lastPrinted>
  <dcterms:created xsi:type="dcterms:W3CDTF">2021-07-13T18:12:13Z</dcterms:created>
  <dcterms:modified xsi:type="dcterms:W3CDTF">2021-09-24T03:16:35Z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